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6" r:id="rId2"/>
    <p:sldId id="259" r:id="rId3"/>
    <p:sldId id="265" r:id="rId4"/>
    <p:sldId id="260" r:id="rId5"/>
    <p:sldId id="264" r:id="rId6"/>
    <p:sldId id="277" r:id="rId7"/>
    <p:sldId id="261" r:id="rId8"/>
    <p:sldId id="263" r:id="rId9"/>
    <p:sldId id="266" r:id="rId10"/>
    <p:sldId id="267" r:id="rId11"/>
    <p:sldId id="268" r:id="rId12"/>
    <p:sldId id="269" r:id="rId13"/>
    <p:sldId id="294" r:id="rId14"/>
    <p:sldId id="295" r:id="rId15"/>
    <p:sldId id="296" r:id="rId16"/>
    <p:sldId id="297" r:id="rId17"/>
    <p:sldId id="307" r:id="rId18"/>
    <p:sldId id="298" r:id="rId19"/>
    <p:sldId id="299" r:id="rId20"/>
    <p:sldId id="306" r:id="rId21"/>
    <p:sldId id="301" r:id="rId22"/>
    <p:sldId id="315" r:id="rId23"/>
    <p:sldId id="300" r:id="rId24"/>
    <p:sldId id="316" r:id="rId25"/>
    <p:sldId id="302" r:id="rId26"/>
    <p:sldId id="319" r:id="rId27"/>
    <p:sldId id="321" r:id="rId28"/>
    <p:sldId id="303" r:id="rId29"/>
    <p:sldId id="305" r:id="rId30"/>
    <p:sldId id="282" r:id="rId31"/>
    <p:sldId id="287" r:id="rId32"/>
    <p:sldId id="283" r:id="rId33"/>
    <p:sldId id="279" r:id="rId34"/>
    <p:sldId id="288" r:id="rId35"/>
    <p:sldId id="286" r:id="rId36"/>
    <p:sldId id="280" r:id="rId37"/>
    <p:sldId id="284" r:id="rId38"/>
    <p:sldId id="293" r:id="rId39"/>
    <p:sldId id="292" r:id="rId40"/>
    <p:sldId id="291" r:id="rId41"/>
    <p:sldId id="290" r:id="rId42"/>
    <p:sldId id="318" r:id="rId43"/>
    <p:sldId id="289" r:id="rId44"/>
    <p:sldId id="313" r:id="rId45"/>
    <p:sldId id="312" r:id="rId46"/>
    <p:sldId id="337" r:id="rId47"/>
    <p:sldId id="340" r:id="rId48"/>
    <p:sldId id="339" r:id="rId49"/>
    <p:sldId id="338" r:id="rId50"/>
    <p:sldId id="341" r:id="rId51"/>
    <p:sldId id="343" r:id="rId52"/>
    <p:sldId id="344" r:id="rId53"/>
    <p:sldId id="345" r:id="rId54"/>
    <p:sldId id="346" r:id="rId55"/>
    <p:sldId id="322" r:id="rId56"/>
    <p:sldId id="326" r:id="rId57"/>
    <p:sldId id="365" r:id="rId58"/>
    <p:sldId id="366" r:id="rId59"/>
    <p:sldId id="367" r:id="rId60"/>
    <p:sldId id="368" r:id="rId61"/>
    <p:sldId id="369" r:id="rId62"/>
    <p:sldId id="370" r:id="rId63"/>
    <p:sldId id="371" r:id="rId64"/>
    <p:sldId id="372" r:id="rId65"/>
    <p:sldId id="373" r:id="rId66"/>
    <p:sldId id="374" r:id="rId67"/>
    <p:sldId id="375" r:id="rId68"/>
    <p:sldId id="377" r:id="rId69"/>
    <p:sldId id="376" r:id="rId70"/>
    <p:sldId id="379" r:id="rId71"/>
    <p:sldId id="378" r:id="rId72"/>
    <p:sldId id="328" r:id="rId73"/>
    <p:sldId id="324" r:id="rId74"/>
    <p:sldId id="332" r:id="rId75"/>
    <p:sldId id="331" r:id="rId76"/>
    <p:sldId id="351" r:id="rId77"/>
    <p:sldId id="352" r:id="rId78"/>
    <p:sldId id="354" r:id="rId79"/>
    <p:sldId id="353" r:id="rId80"/>
    <p:sldId id="355" r:id="rId81"/>
    <p:sldId id="356" r:id="rId82"/>
    <p:sldId id="347" r:id="rId83"/>
    <p:sldId id="348" r:id="rId84"/>
    <p:sldId id="349" r:id="rId85"/>
    <p:sldId id="350" r:id="rId86"/>
    <p:sldId id="357" r:id="rId87"/>
    <p:sldId id="361" r:id="rId88"/>
    <p:sldId id="359" r:id="rId89"/>
    <p:sldId id="360" r:id="rId90"/>
    <p:sldId id="358" r:id="rId91"/>
    <p:sldId id="364" r:id="rId92"/>
    <p:sldId id="363" r:id="rId93"/>
    <p:sldId id="362" r:id="rId94"/>
    <p:sldId id="336" r:id="rId95"/>
    <p:sldId id="380" r:id="rId96"/>
    <p:sldId id="382" r:id="rId97"/>
    <p:sldId id="274" r:id="rId98"/>
    <p:sldId id="275" r:id="rId9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215"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BA5EC-EAD7-4434-BF32-3180F8780E8F}" type="datetimeFigureOut">
              <a:rPr lang="fr-FR" smtClean="0"/>
              <a:t>14/12/2021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09D34-975A-41A2-A957-07DBFE576A2A}" type="slidenum">
              <a:rPr lang="fr-FR" smtClean="0"/>
              <a:t>‹N°›</a:t>
            </a:fld>
            <a:endParaRPr lang="fr-FR"/>
          </a:p>
        </p:txBody>
      </p:sp>
    </p:spTree>
    <p:extLst>
      <p:ext uri="{BB962C8B-B14F-4D97-AF65-F5344CB8AC3E}">
        <p14:creationId xmlns:p14="http://schemas.microsoft.com/office/powerpoint/2010/main" val="2089636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D009D34-975A-41A2-A957-07DBFE576A2A}" type="slidenum">
              <a:rPr lang="fr-FR" smtClean="0"/>
              <a:t>6</a:t>
            </a:fld>
            <a:endParaRPr lang="fr-FR"/>
          </a:p>
        </p:txBody>
      </p:sp>
    </p:spTree>
    <p:extLst>
      <p:ext uri="{BB962C8B-B14F-4D97-AF65-F5344CB8AC3E}">
        <p14:creationId xmlns:p14="http://schemas.microsoft.com/office/powerpoint/2010/main" val="3166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009D34-975A-41A2-A957-07DBFE576A2A}" type="slidenum">
              <a:rPr lang="fr-FR" smtClean="0"/>
              <a:t>16</a:t>
            </a:fld>
            <a:endParaRPr lang="fr-FR"/>
          </a:p>
        </p:txBody>
      </p:sp>
    </p:spTree>
    <p:extLst>
      <p:ext uri="{BB962C8B-B14F-4D97-AF65-F5344CB8AC3E}">
        <p14:creationId xmlns:p14="http://schemas.microsoft.com/office/powerpoint/2010/main" val="3656420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009D34-975A-41A2-A957-07DBFE576A2A}" type="slidenum">
              <a:rPr lang="fr-FR" smtClean="0"/>
              <a:t>25</a:t>
            </a:fld>
            <a:endParaRPr lang="fr-FR"/>
          </a:p>
        </p:txBody>
      </p:sp>
    </p:spTree>
    <p:extLst>
      <p:ext uri="{BB962C8B-B14F-4D97-AF65-F5344CB8AC3E}">
        <p14:creationId xmlns:p14="http://schemas.microsoft.com/office/powerpoint/2010/main" val="2347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009D34-975A-41A2-A957-07DBFE576A2A}" type="slidenum">
              <a:rPr lang="fr-FR" smtClean="0"/>
              <a:t>41</a:t>
            </a:fld>
            <a:endParaRPr lang="fr-FR"/>
          </a:p>
        </p:txBody>
      </p:sp>
    </p:spTree>
    <p:extLst>
      <p:ext uri="{BB962C8B-B14F-4D97-AF65-F5344CB8AC3E}">
        <p14:creationId xmlns:p14="http://schemas.microsoft.com/office/powerpoint/2010/main" val="72131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384F3785-3BD8-4300-BAE0-CB35EA5AAB93}"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2922100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30C00AE-B0BB-4F3E-8EDF-B14B0B0D7768}"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346331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5F3E17E-F050-44B3-97BC-CF776D286D5D}"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41657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6BC50BC-8CC1-4972-9794-5A6F3944E7F5}"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1298168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6937BA0C-D190-4523-AF50-78AAC42FCB61}"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84188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smtClean="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6AA2011-ED7B-4CA6-8B64-54A23078C7FA}"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1304761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88967DD-9765-4139-9A73-CE7A4ABF06AA}"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2954846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A2D9797-83D5-4139-8C8C-E94D74954BB7}"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275445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0B14D05-3025-49F3-8120-6A54FA8696A7}"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382455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32CA274F-1885-465F-BA66-EF759A7669DA}" type="datetime1">
              <a:rPr lang="fr-FR" smtClean="0"/>
              <a:t>14/12/2021</a:t>
            </a:fld>
            <a:endParaRPr lang="fr-FR"/>
          </a:p>
        </p:txBody>
      </p:sp>
      <p:sp>
        <p:nvSpPr>
          <p:cNvPr id="5" name="Footer Placeholder 4"/>
          <p:cNvSpPr>
            <a:spLocks noGrp="1"/>
          </p:cNvSpPr>
          <p:nvPr>
            <p:ph type="ftr" sz="quarter" idx="11"/>
          </p:nvPr>
        </p:nvSpPr>
        <p:spPr/>
        <p:txBody>
          <a:bodyPr/>
          <a:lstStyle/>
          <a:p>
            <a:r>
              <a:rPr lang="fr-FR" smtClean="0"/>
              <a:t>Cours Magistral de Biodiversité du Monde Tropical</a:t>
            </a:r>
            <a:endParaRPr lang="fr-FR"/>
          </a:p>
        </p:txBody>
      </p:sp>
      <p:sp>
        <p:nvSpPr>
          <p:cNvPr id="6" name="Slide Number Placeholder 5"/>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368604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AD5C3885-B1CF-4AD3-BB24-94006A86EF7A}" type="datetime1">
              <a:rPr lang="fr-FR" smtClean="0"/>
              <a:t>14/12/2021</a:t>
            </a:fld>
            <a:endParaRPr lang="fr-FR"/>
          </a:p>
        </p:txBody>
      </p:sp>
      <p:sp>
        <p:nvSpPr>
          <p:cNvPr id="6" name="Footer Placeholder 5"/>
          <p:cNvSpPr>
            <a:spLocks noGrp="1"/>
          </p:cNvSpPr>
          <p:nvPr>
            <p:ph type="ftr" sz="quarter" idx="11"/>
          </p:nvPr>
        </p:nvSpPr>
        <p:spPr/>
        <p:txBody>
          <a:bodyPr/>
          <a:lstStyle/>
          <a:p>
            <a:r>
              <a:rPr lang="fr-FR" smtClean="0"/>
              <a:t>Cours Magistral de Biodiversité du Monde Tropical</a:t>
            </a:r>
            <a:endParaRPr lang="fr-FR"/>
          </a:p>
        </p:txBody>
      </p:sp>
      <p:sp>
        <p:nvSpPr>
          <p:cNvPr id="7" name="Slide Number Placeholder 6"/>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2802858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84FE261-BD32-48E6-9680-AB962DC66041}" type="datetime1">
              <a:rPr lang="fr-FR" smtClean="0"/>
              <a:t>14/12/2021</a:t>
            </a:fld>
            <a:endParaRPr lang="fr-FR"/>
          </a:p>
        </p:txBody>
      </p:sp>
      <p:sp>
        <p:nvSpPr>
          <p:cNvPr id="8" name="Footer Placeholder 7"/>
          <p:cNvSpPr>
            <a:spLocks noGrp="1"/>
          </p:cNvSpPr>
          <p:nvPr>
            <p:ph type="ftr" sz="quarter" idx="11"/>
          </p:nvPr>
        </p:nvSpPr>
        <p:spPr/>
        <p:txBody>
          <a:bodyPr/>
          <a:lstStyle/>
          <a:p>
            <a:r>
              <a:rPr lang="fr-FR" smtClean="0"/>
              <a:t>Cours Magistral de Biodiversité du Monde Tropical</a:t>
            </a:r>
            <a:endParaRPr lang="fr-FR"/>
          </a:p>
        </p:txBody>
      </p:sp>
      <p:sp>
        <p:nvSpPr>
          <p:cNvPr id="9" name="Slide Number Placeholder 8"/>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257782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31A472E0-E786-4A87-93EA-4438C1A6ECD3}" type="datetime1">
              <a:rPr lang="fr-FR" smtClean="0"/>
              <a:t>14/12/2021</a:t>
            </a:fld>
            <a:endParaRPr lang="fr-FR"/>
          </a:p>
        </p:txBody>
      </p:sp>
      <p:sp>
        <p:nvSpPr>
          <p:cNvPr id="4" name="Footer Placeholder 3"/>
          <p:cNvSpPr>
            <a:spLocks noGrp="1"/>
          </p:cNvSpPr>
          <p:nvPr>
            <p:ph type="ftr" sz="quarter" idx="11"/>
          </p:nvPr>
        </p:nvSpPr>
        <p:spPr/>
        <p:txBody>
          <a:bodyPr/>
          <a:lstStyle/>
          <a:p>
            <a:r>
              <a:rPr lang="fr-FR" smtClean="0"/>
              <a:t>Cours Magistral de Biodiversité du Monde Tropical</a:t>
            </a:r>
            <a:endParaRPr lang="fr-FR"/>
          </a:p>
        </p:txBody>
      </p:sp>
      <p:sp>
        <p:nvSpPr>
          <p:cNvPr id="5" name="Slide Number Placeholder 4"/>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421725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66875-B42A-4D5A-BEAF-00BE5FE19294}" type="datetime1">
              <a:rPr lang="fr-FR" smtClean="0"/>
              <a:t>14/12/2021</a:t>
            </a:fld>
            <a:endParaRPr lang="fr-FR"/>
          </a:p>
        </p:txBody>
      </p:sp>
      <p:sp>
        <p:nvSpPr>
          <p:cNvPr id="3" name="Footer Placeholder 2"/>
          <p:cNvSpPr>
            <a:spLocks noGrp="1"/>
          </p:cNvSpPr>
          <p:nvPr>
            <p:ph type="ftr" sz="quarter" idx="11"/>
          </p:nvPr>
        </p:nvSpPr>
        <p:spPr/>
        <p:txBody>
          <a:bodyPr/>
          <a:lstStyle/>
          <a:p>
            <a:r>
              <a:rPr lang="fr-FR" smtClean="0"/>
              <a:t>Cours Magistral de Biodiversité du Monde Tropical</a:t>
            </a:r>
            <a:endParaRPr lang="fr-FR"/>
          </a:p>
        </p:txBody>
      </p:sp>
      <p:sp>
        <p:nvSpPr>
          <p:cNvPr id="4" name="Slide Number Placeholder 3"/>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188620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smtClean="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7529A2C-E622-4807-8F27-6F783C75845F}" type="datetime1">
              <a:rPr lang="fr-FR" smtClean="0"/>
              <a:t>14/12/2021</a:t>
            </a:fld>
            <a:endParaRPr lang="fr-FR"/>
          </a:p>
        </p:txBody>
      </p:sp>
      <p:sp>
        <p:nvSpPr>
          <p:cNvPr id="6" name="Footer Placeholder 5"/>
          <p:cNvSpPr>
            <a:spLocks noGrp="1"/>
          </p:cNvSpPr>
          <p:nvPr>
            <p:ph type="ftr" sz="quarter" idx="11"/>
          </p:nvPr>
        </p:nvSpPr>
        <p:spPr/>
        <p:txBody>
          <a:bodyPr/>
          <a:lstStyle/>
          <a:p>
            <a:r>
              <a:rPr lang="fr-FR" smtClean="0"/>
              <a:t>Cours Magistral de Biodiversité du Monde Tropical</a:t>
            </a:r>
            <a:endParaRPr lang="fr-FR"/>
          </a:p>
        </p:txBody>
      </p:sp>
      <p:sp>
        <p:nvSpPr>
          <p:cNvPr id="7" name="Slide Number Placeholder 6"/>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3574321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F452B58A-B332-464D-BA57-5F996C7064AA}" type="datetime1">
              <a:rPr lang="fr-FR" smtClean="0"/>
              <a:t>14/12/2021</a:t>
            </a:fld>
            <a:endParaRPr lang="fr-FR"/>
          </a:p>
        </p:txBody>
      </p:sp>
      <p:sp>
        <p:nvSpPr>
          <p:cNvPr id="6" name="Footer Placeholder 5"/>
          <p:cNvSpPr>
            <a:spLocks noGrp="1"/>
          </p:cNvSpPr>
          <p:nvPr>
            <p:ph type="ftr" sz="quarter" idx="11"/>
          </p:nvPr>
        </p:nvSpPr>
        <p:spPr/>
        <p:txBody>
          <a:bodyPr/>
          <a:lstStyle/>
          <a:p>
            <a:r>
              <a:rPr lang="fr-FR" smtClean="0"/>
              <a:t>Cours Magistral de Biodiversité du Monde Tropical</a:t>
            </a:r>
            <a:endParaRPr lang="fr-FR"/>
          </a:p>
        </p:txBody>
      </p:sp>
      <p:sp>
        <p:nvSpPr>
          <p:cNvPr id="7" name="Slide Number Placeholder 6"/>
          <p:cNvSpPr>
            <a:spLocks noGrp="1"/>
          </p:cNvSpPr>
          <p:nvPr>
            <p:ph type="sldNum" sz="quarter" idx="12"/>
          </p:nvPr>
        </p:nvSpPr>
        <p:spPr/>
        <p:txBody>
          <a:bodyPr/>
          <a:lstStyle/>
          <a:p>
            <a:fld id="{4A625651-D877-4BA4-98DF-688159B60474}" type="slidenum">
              <a:rPr lang="fr-FR" smtClean="0"/>
              <a:t>‹N°›</a:t>
            </a:fld>
            <a:endParaRPr lang="fr-FR"/>
          </a:p>
        </p:txBody>
      </p:sp>
    </p:spTree>
    <p:extLst>
      <p:ext uri="{BB962C8B-B14F-4D97-AF65-F5344CB8AC3E}">
        <p14:creationId xmlns:p14="http://schemas.microsoft.com/office/powerpoint/2010/main" val="133506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4A93BE-4CDD-4201-BD68-5258A33CE11B}" type="datetime1">
              <a:rPr lang="fr-FR" smtClean="0"/>
              <a:t>14/12/2021</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r-FR" smtClean="0"/>
              <a:t>Cours Magistral de Biodiversité du Monde Tropical</a:t>
            </a:r>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625651-D877-4BA4-98DF-688159B60474}" type="slidenum">
              <a:rPr lang="fr-FR" smtClean="0"/>
              <a:t>‹N°›</a:t>
            </a:fld>
            <a:endParaRPr lang="fr-FR"/>
          </a:p>
        </p:txBody>
      </p:sp>
    </p:spTree>
    <p:extLst>
      <p:ext uri="{BB962C8B-B14F-4D97-AF65-F5344CB8AC3E}">
        <p14:creationId xmlns:p14="http://schemas.microsoft.com/office/powerpoint/2010/main" val="2479463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fr.wikipedia.org/wiki/Minerai_(roche)" TargetMode="External"/><Relationship Id="rId13" Type="http://schemas.openxmlformats.org/officeDocument/2006/relationships/hyperlink" Target="https://fr.wikipedia.org/wiki/Gibier" TargetMode="External"/><Relationship Id="rId18" Type="http://schemas.openxmlformats.org/officeDocument/2006/relationships/hyperlink" Target="https://fr.wikipedia.org/wiki/Fossile" TargetMode="External"/><Relationship Id="rId26" Type="http://schemas.openxmlformats.org/officeDocument/2006/relationships/hyperlink" Target="https://fr.wikipedia.org/wiki/Service_%C3%A9cosyst%C3%A9mique" TargetMode="External"/><Relationship Id="rId3" Type="http://schemas.openxmlformats.org/officeDocument/2006/relationships/hyperlink" Target="https://fr.wikipedia.org/wiki/Besoin" TargetMode="External"/><Relationship Id="rId21" Type="http://schemas.openxmlformats.org/officeDocument/2006/relationships/hyperlink" Target="https://fr.wikipedia.org/wiki/Gaz_naturel" TargetMode="External"/><Relationship Id="rId7" Type="http://schemas.openxmlformats.org/officeDocument/2006/relationships/hyperlink" Target="https://fr.wikipedia.org/wiki/Granulat" TargetMode="External"/><Relationship Id="rId12" Type="http://schemas.openxmlformats.org/officeDocument/2006/relationships/hyperlink" Target="https://fr.wikipedia.org/wiki/Poisson" TargetMode="External"/><Relationship Id="rId17" Type="http://schemas.openxmlformats.org/officeDocument/2006/relationships/hyperlink" Target="https://fr.wikipedia.org/wiki/Zone_humide" TargetMode="External"/><Relationship Id="rId25" Type="http://schemas.openxmlformats.org/officeDocument/2006/relationships/hyperlink" Target="https://fr.wikipedia.org/wiki/%C3%89nergie_%C3%A9olienne" TargetMode="External"/><Relationship Id="rId2" Type="http://schemas.openxmlformats.org/officeDocument/2006/relationships/hyperlink" Target="https://fr.wikipedia.org/wiki/Nature" TargetMode="External"/><Relationship Id="rId16" Type="http://schemas.openxmlformats.org/officeDocument/2006/relationships/hyperlink" Target="https://fr.wikipedia.org/wiki/Tourbi%C3%A8re" TargetMode="External"/><Relationship Id="rId20" Type="http://schemas.openxmlformats.org/officeDocument/2006/relationships/hyperlink" Target="https://fr.wikipedia.org/wiki/Charbon" TargetMode="External"/><Relationship Id="rId1" Type="http://schemas.openxmlformats.org/officeDocument/2006/relationships/slideLayout" Target="../slideLayouts/slideLayout2.xml"/><Relationship Id="rId6" Type="http://schemas.openxmlformats.org/officeDocument/2006/relationships/hyperlink" Target="https://fr.wikipedia.org/wiki/Eau_douce" TargetMode="External"/><Relationship Id="rId11" Type="http://schemas.openxmlformats.org/officeDocument/2006/relationships/hyperlink" Target="https://fr.wikipedia.org/wiki/Bois" TargetMode="External"/><Relationship Id="rId24" Type="http://schemas.openxmlformats.org/officeDocument/2006/relationships/hyperlink" Target="https://fr.wikipedia.org/wiki/%C3%89nergie_solaire" TargetMode="External"/><Relationship Id="rId5" Type="http://schemas.openxmlformats.org/officeDocument/2006/relationships/hyperlink" Target="https://fr.wikipedia.org/wiki/Min%C3%A9ral" TargetMode="External"/><Relationship Id="rId15" Type="http://schemas.openxmlformats.org/officeDocument/2006/relationships/hyperlink" Target="https://fr.wikipedia.org/wiki/Services_%C3%A9cosyst%C3%A9miques" TargetMode="External"/><Relationship Id="rId23" Type="http://schemas.openxmlformats.org/officeDocument/2006/relationships/hyperlink" Target="https://fr.wikipedia.org/wiki/Tourbe" TargetMode="External"/><Relationship Id="rId10" Type="http://schemas.openxmlformats.org/officeDocument/2006/relationships/hyperlink" Target="https://fr.wikipedia.org/wiki/Sauvage" TargetMode="External"/><Relationship Id="rId19" Type="http://schemas.openxmlformats.org/officeDocument/2006/relationships/hyperlink" Target="https://fr.wikipedia.org/wiki/P%C3%A9trole" TargetMode="External"/><Relationship Id="rId4" Type="http://schemas.openxmlformats.org/officeDocument/2006/relationships/hyperlink" Target="https://fr.wikipedia.org/wiki/Mati%C3%A8re_premi%C3%A8re" TargetMode="External"/><Relationship Id="rId9" Type="http://schemas.openxmlformats.org/officeDocument/2006/relationships/hyperlink" Target="https://fr.wikipedia.org/wiki/M%C3%A9tallique" TargetMode="External"/><Relationship Id="rId14" Type="http://schemas.openxmlformats.org/officeDocument/2006/relationships/hyperlink" Target="https://fr.wikipedia.org/wiki/Milieu_naturel" TargetMode="External"/><Relationship Id="rId22" Type="http://schemas.openxmlformats.org/officeDocument/2006/relationships/hyperlink" Target="https://fr.wikipedia.org/wiki/Lignite" TargetMode="External"/><Relationship Id="rId27" Type="http://schemas.openxmlformats.org/officeDocument/2006/relationships/hyperlink" Target="https://fr.wikipedia.org/wiki/Photosynth%C3%A8s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r.wikipedia.org/wiki/Air" TargetMode="External"/><Relationship Id="rId2" Type="http://schemas.openxmlformats.org/officeDocument/2006/relationships/hyperlink" Target="https://fr.wikipedia.org/wiki/Biodiversit%C3%A9" TargetMode="External"/><Relationship Id="rId1" Type="http://schemas.openxmlformats.org/officeDocument/2006/relationships/slideLayout" Target="../slideLayouts/slideLayout2.xml"/><Relationship Id="rId5" Type="http://schemas.openxmlformats.org/officeDocument/2006/relationships/hyperlink" Target="https://fr.wikipedia.org/wiki/Sources_d'%C3%A9nergie" TargetMode="External"/><Relationship Id="rId4" Type="http://schemas.openxmlformats.org/officeDocument/2006/relationships/hyperlink" Target="https://fr.wikipedia.org/wiki/Eau_potable"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fr.wikipedia.org/wiki/Irrigation" TargetMode="External"/><Relationship Id="rId3" Type="http://schemas.openxmlformats.org/officeDocument/2006/relationships/hyperlink" Target="https://fr.wikipedia.org/w/index.php?title=Utilisation_durable&amp;action=edit&amp;redlink=1" TargetMode="External"/><Relationship Id="rId7" Type="http://schemas.openxmlformats.org/officeDocument/2006/relationships/hyperlink" Target="https://fr.wikipedia.org/wiki/Microclimat" TargetMode="External"/><Relationship Id="rId2" Type="http://schemas.openxmlformats.org/officeDocument/2006/relationships/hyperlink" Target="https://fr.wikipedia.org/wiki/D%C3%A9veloppement_durable" TargetMode="External"/><Relationship Id="rId1" Type="http://schemas.openxmlformats.org/officeDocument/2006/relationships/slideLayout" Target="../slideLayouts/slideLayout2.xml"/><Relationship Id="rId6" Type="http://schemas.openxmlformats.org/officeDocument/2006/relationships/hyperlink" Target="https://fr.wikipedia.org/wiki/%C3%89cosyst%C3%A8me" TargetMode="External"/><Relationship Id="rId11" Type="http://schemas.openxmlformats.org/officeDocument/2006/relationships/hyperlink" Target="https://fr.wikipedia.org/wiki/Tourisme" TargetMode="External"/><Relationship Id="rId5" Type="http://schemas.openxmlformats.org/officeDocument/2006/relationships/hyperlink" Target="https://fr.wikipedia.org/wiki/Ressources_non_renouvelables" TargetMode="External"/><Relationship Id="rId10" Type="http://schemas.openxmlformats.org/officeDocument/2006/relationships/hyperlink" Target="https://fr.wikipedia.org/wiki/P%C3%AAche_(halieutique)" TargetMode="External"/><Relationship Id="rId4" Type="http://schemas.openxmlformats.org/officeDocument/2006/relationships/hyperlink" Target="https://fr.wikipedia.org/wiki/Ressources_renouvelables" TargetMode="External"/><Relationship Id="rId9" Type="http://schemas.openxmlformats.org/officeDocument/2006/relationships/hyperlink" Target="https://fr.wikipedia.org/wiki/Lutte_contre_les_incendi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fr.wikipedia.org/wiki/Puits_de_carbon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fr.wikipedia.org/wiki/Climat" TargetMode="External"/><Relationship Id="rId4" Type="http://schemas.openxmlformats.org/officeDocument/2006/relationships/hyperlink" Target="https://fr.wikipedia.org/wiki/R%C3%A9troacti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ritimo.org/Pollution_et_gestion_des_dechets#nb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ritimo.org/Societe-civile-6750?var_zajax=conten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ritimo.org/Resilience?var_zajax=conten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lloprof.qc.ca/fr/eleves/bv/histoire/la-surexploitation-des-ressources-h123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alloprof.qc.ca/fr/eleves/bv/sciences/l-effet-de-serre-s1353"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itimo.org/Plaidoyer?var_zajax=content" TargetMode="External"/><Relationship Id="rId2" Type="http://schemas.openxmlformats.org/officeDocument/2006/relationships/hyperlink" Target="https://www.ritimo.org/Agroforesterie-6719?var_zajax=cont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ritimo.org/Construire-un-environnement-urbain-durable#nb1"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ritimo.org/Construire-un-environnement-urbain-durable#nb3" TargetMode="External"/><Relationship Id="rId2" Type="http://schemas.openxmlformats.org/officeDocument/2006/relationships/hyperlink" Target="https://www.ritimo.org/Construire-un-environnement-urbain-durable#nb2"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ritimo.org/Effet-de-serre?var_zajax=content" TargetMode="External"/><Relationship Id="rId2" Type="http://schemas.openxmlformats.org/officeDocument/2006/relationships/hyperlink" Target="https://www.ritimo.org/Climat-la-necessaire-mobilisation-citoyenne-et-internationale#nb1"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ritimo.org/Societe-civile-6750?var_zajax=content" TargetMode="External"/><Relationship Id="rId2" Type="http://schemas.openxmlformats.org/officeDocument/2006/relationships/hyperlink" Target="https://www.ritimo.org/Climat-la-necessaire-mobilisation-citoyenne-et-internationale#nb2" TargetMode="External"/><Relationship Id="rId1" Type="http://schemas.openxmlformats.org/officeDocument/2006/relationships/slideLayout" Target="../slideLayouts/slideLayout2.xml"/><Relationship Id="rId5" Type="http://schemas.openxmlformats.org/officeDocument/2006/relationships/hyperlink" Target="https://www.ritimo.org/Climat-la-necessaire-mobilisation-citoyenne-et-internationale#nb4" TargetMode="External"/><Relationship Id="rId4" Type="http://schemas.openxmlformats.org/officeDocument/2006/relationships/hyperlink" Target="https://www.ritimo.org/Climat-la-necessaire-mobilisation-citoyenne-et-internationale#nb3"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ritimo.org/Biopiraterie-6742?var_zajax=content"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www.ritimo.org/Biodiversite-comment-inverser-la-tendance#nb6"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2886" y="5300594"/>
            <a:ext cx="6521116" cy="923330"/>
          </a:xfrm>
          <a:prstGeom prst="rect">
            <a:avLst/>
          </a:prstGeom>
        </p:spPr>
        <p:txBody>
          <a:bodyPr wrap="square">
            <a:spAutoFit/>
          </a:bodyPr>
          <a:lstStyle/>
          <a:p>
            <a:pPr algn="ctr"/>
            <a:r>
              <a:rPr lang="fr-FR" b="1" dirty="0" smtClean="0">
                <a:solidFill>
                  <a:srgbClr val="000000"/>
                </a:solidFill>
                <a:latin typeface="Arial" panose="020B0604020202020204" pitchFamily="34" charset="0"/>
              </a:rPr>
              <a:t>Prof. KOMOÉ Koffi</a:t>
            </a:r>
          </a:p>
          <a:p>
            <a:pPr algn="ctr"/>
            <a:r>
              <a:rPr lang="fr-FR" dirty="0" smtClean="0">
                <a:solidFill>
                  <a:srgbClr val="000000"/>
                </a:solidFill>
                <a:latin typeface="Arial" panose="020B0604020202020204" pitchFamily="34" charset="0"/>
              </a:rPr>
              <a:t>Maître de Conférences</a:t>
            </a:r>
          </a:p>
          <a:p>
            <a:pPr algn="ctr"/>
            <a:r>
              <a:rPr lang="fr-FR" dirty="0"/>
              <a:t>Université Félix Houphouët-Boigny (Abidjan/Côte d'Ivoire)</a:t>
            </a:r>
          </a:p>
        </p:txBody>
      </p:sp>
      <p:sp>
        <p:nvSpPr>
          <p:cNvPr id="5" name="Rectangle 4"/>
          <p:cNvSpPr/>
          <p:nvPr/>
        </p:nvSpPr>
        <p:spPr>
          <a:xfrm>
            <a:off x="1479884" y="563554"/>
            <a:ext cx="7904747" cy="461665"/>
          </a:xfrm>
          <a:prstGeom prst="rect">
            <a:avLst/>
          </a:prstGeom>
        </p:spPr>
        <p:txBody>
          <a:bodyPr wrap="square">
            <a:spAutoFit/>
          </a:bodyPr>
          <a:lstStyle/>
          <a:p>
            <a:pPr algn="ctr"/>
            <a:r>
              <a:rPr lang="fr-FR" sz="2400" b="1" i="0" u="none" strike="noStrike" baseline="0" dirty="0" smtClean="0">
                <a:solidFill>
                  <a:srgbClr val="000000"/>
                </a:solidFill>
                <a:latin typeface="Times New Roman" panose="02020603050405020304" pitchFamily="18" charset="0"/>
                <a:cs typeface="Times New Roman" panose="02020603050405020304" pitchFamily="18" charset="0"/>
              </a:rPr>
              <a:t>Cours</a:t>
            </a:r>
            <a:r>
              <a:rPr lang="fr-FR" sz="2400" b="1" i="0" u="none" strike="noStrike" dirty="0" smtClean="0">
                <a:solidFill>
                  <a:srgbClr val="000000"/>
                </a:solidFill>
                <a:latin typeface="Times New Roman" panose="02020603050405020304" pitchFamily="18" charset="0"/>
                <a:cs typeface="Times New Roman" panose="02020603050405020304" pitchFamily="18" charset="0"/>
              </a:rPr>
              <a:t> Magistral </a:t>
            </a:r>
            <a:r>
              <a:rPr lang="fr-FR" sz="2400" b="1" dirty="0" smtClean="0">
                <a:solidFill>
                  <a:srgbClr val="000000"/>
                </a:solidFill>
                <a:latin typeface="Times New Roman" panose="02020603050405020304" pitchFamily="18" charset="0"/>
                <a:cs typeface="Times New Roman" panose="02020603050405020304" pitchFamily="18" charset="0"/>
              </a:rPr>
              <a:t>D’Environnement</a:t>
            </a:r>
            <a:endParaRPr lang="fr-FR" sz="2400" b="1" i="0" u="none" strike="noStrike" baseline="0" dirty="0" smtClean="0">
              <a:solidFill>
                <a:srgbClr val="000000"/>
              </a:solidFill>
              <a:latin typeface="Times New Roman" panose="02020603050405020304" pitchFamily="18" charset="0"/>
              <a:cs typeface="Times New Roman" panose="02020603050405020304" pitchFamily="18" charset="0"/>
            </a:endParaRPr>
          </a:p>
        </p:txBody>
      </p:sp>
      <p:sp>
        <p:nvSpPr>
          <p:cNvPr id="6" name="Espace réservé du numéro de diapositive 5"/>
          <p:cNvSpPr>
            <a:spLocks noGrp="1"/>
          </p:cNvSpPr>
          <p:nvPr>
            <p:ph type="sldNum" sz="quarter" idx="12"/>
          </p:nvPr>
        </p:nvSpPr>
        <p:spPr/>
        <p:txBody>
          <a:bodyPr/>
          <a:lstStyle/>
          <a:p>
            <a:fld id="{4A625651-D877-4BA4-98DF-688159B60474}" type="slidenum">
              <a:rPr lang="fr-FR" smtClean="0"/>
              <a:t>1</a:t>
            </a:fld>
            <a:endParaRPr lang="fr-FR"/>
          </a:p>
        </p:txBody>
      </p:sp>
      <p:sp>
        <p:nvSpPr>
          <p:cNvPr id="3" name="Rectangle 2"/>
          <p:cNvSpPr/>
          <p:nvPr/>
        </p:nvSpPr>
        <p:spPr>
          <a:xfrm>
            <a:off x="754144" y="1847654"/>
            <a:ext cx="8923256" cy="2801823"/>
          </a:xfrm>
          <a:prstGeom prst="rect">
            <a:avLst/>
          </a:prstGeom>
        </p:spPr>
        <p:txBody>
          <a:bodyPr wrap="square">
            <a:spAutoFit/>
          </a:bodyPr>
          <a:lstStyle/>
          <a:p>
            <a:pPr algn="just">
              <a:lnSpc>
                <a:spcPct val="107000"/>
              </a:lnSpc>
              <a:spcAft>
                <a:spcPts val="800"/>
              </a:spcAft>
            </a:pPr>
            <a:r>
              <a:rPr lang="fr-FR" sz="3200" dirty="0">
                <a:latin typeface="Times New Roman" panose="02020603050405020304" pitchFamily="18" charset="0"/>
                <a:ea typeface="Calibri" panose="020F0502020204030204" pitchFamily="34" charset="0"/>
                <a:cs typeface="Times New Roman" panose="02020603050405020304" pitchFamily="18" charset="0"/>
              </a:rPr>
              <a:t>Nous distinguons différents types d’environnement : environnement économique, politique, social, industriel, culturel, etc. Dans ce cours nous nous intéressons à l’environnement écologique, lié à notre planète terre où l’homme évolue.</a:t>
            </a:r>
            <a:endParaRPr lang="fr-FR"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4995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730789" y="6492875"/>
            <a:ext cx="461211"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10</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405516" y="0"/>
            <a:ext cx="8817997" cy="1477328"/>
          </a:xfrm>
          <a:prstGeom prst="rect">
            <a:avLst/>
          </a:prstGeom>
        </p:spPr>
        <p:txBody>
          <a:bodyPr wrap="square">
            <a:spAutoFit/>
          </a:bodyPr>
          <a:lstStyle/>
          <a:p>
            <a:pPr>
              <a:lnSpc>
                <a:spcPct val="150000"/>
              </a:lnSpc>
            </a:pPr>
            <a:r>
              <a:rPr lang="fr-FR" sz="2000" dirty="0">
                <a:latin typeface="Times New Roman" panose="02020603050405020304" pitchFamily="18" charset="0"/>
                <a:ea typeface="Calibri" panose="020F0502020204030204" pitchFamily="34" charset="0"/>
              </a:rPr>
              <a:t>En exaltant </a:t>
            </a:r>
            <a:r>
              <a:rPr lang="fr-FR" sz="2000" dirty="0" smtClean="0">
                <a:latin typeface="Times New Roman" panose="02020603050405020304" pitchFamily="18" charset="0"/>
                <a:ea typeface="Calibri" panose="020F0502020204030204" pitchFamily="34" charset="0"/>
              </a:rPr>
              <a:t>la beauté </a:t>
            </a:r>
            <a:r>
              <a:rPr lang="fr-FR" sz="2000" dirty="0">
                <a:latin typeface="Times New Roman" panose="02020603050405020304" pitchFamily="18" charset="0"/>
                <a:ea typeface="Calibri" panose="020F0502020204030204" pitchFamily="34" charset="0"/>
              </a:rPr>
              <a:t>de la nature, les romantiques ont fait prendre conscience que ce bien était précieux et devait être préservé. C'est précisément à cause de cet intérêt pour le paysage que la société commence à se soucier de l'environnement. </a:t>
            </a:r>
            <a:endParaRPr lang="fr-FR" sz="2000" dirty="0"/>
          </a:p>
        </p:txBody>
      </p:sp>
      <p:sp>
        <p:nvSpPr>
          <p:cNvPr id="3" name="Rectangle 2"/>
          <p:cNvSpPr/>
          <p:nvPr/>
        </p:nvSpPr>
        <p:spPr>
          <a:xfrm>
            <a:off x="413468" y="1536174"/>
            <a:ext cx="8810045" cy="2400657"/>
          </a:xfrm>
          <a:prstGeom prst="rect">
            <a:avLst/>
          </a:prstGeom>
        </p:spPr>
        <p:txBody>
          <a:bodyPr wrap="square">
            <a:spAutoFit/>
          </a:bodyPr>
          <a:lstStyle/>
          <a:p>
            <a:pPr algn="just">
              <a:lnSpc>
                <a:spcPct val="150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En 1864, le président américain Abraham Lincoln désigna Yosemite valley comme le 1er parc national américain et en 1872 Yellowstone devint la première réserve naturelle du monde. En France cela commence avec la création de La Société d’acclimatation fondée en 1854 et la première loi sur la protection du paysage a été adoptée en 1906.</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13468" y="3833140"/>
            <a:ext cx="8921362" cy="2862322"/>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Au 20e siècle, la révolution industrielle et la forte croissance économique ont favorisé le développement de l'industrie lourde, qui consomme beaucoup de ressources naturelles. De nombreux conflits ont fait prendre conscience de la rareté et la possibilité d'épuisement de certaines ressources. Les premières catastrophes industrielles et écologiques visibles (marées noires, pollution de l'air et de l'eau) ont amené l'opinion publique et certains décideurs à protéger l'écosystème. </a:t>
            </a:r>
            <a:endParaRPr lang="fr-FR" sz="2000" dirty="0"/>
          </a:p>
        </p:txBody>
      </p:sp>
    </p:spTree>
    <p:extLst>
      <p:ext uri="{BB962C8B-B14F-4D97-AF65-F5344CB8AC3E}">
        <p14:creationId xmlns:p14="http://schemas.microsoft.com/office/powerpoint/2010/main" val="76247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369958" y="6492874"/>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11</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51074" y="556592"/>
            <a:ext cx="9239415" cy="2345066"/>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Plus tard dans les années 1970, les premier et deuxième chocs pétroliers ont sensibilisé les gens à l'importance stratégique d'une bonne gestion des ressources et aux conséquences d'une consommation accrue de matières. Grâce à une meilleure diffusion des connaissances scientifiques et une meilleure compréhension des phénomènes naturels, la perception de l'environnement a également été grandement améliorée. </a:t>
            </a:r>
            <a:endParaRPr lang="fr-FR" sz="2000" dirty="0"/>
          </a:p>
        </p:txBody>
      </p:sp>
      <p:sp>
        <p:nvSpPr>
          <p:cNvPr id="3" name="Rectangle 2"/>
          <p:cNvSpPr/>
          <p:nvPr/>
        </p:nvSpPr>
        <p:spPr>
          <a:xfrm>
            <a:off x="151074" y="3079216"/>
            <a:ext cx="9605176" cy="3268395"/>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La découverte et l'exploration de nouveaux environnements (Arctique, Antarctique, monde sous-marin) met en évidence la fragilité de certains écosystèmes et la manière dont les activités humaines les affectent. Avec le développement de l’écologie terrestre, les connaissances rétrospectives des populations, l’histoire de la terre ; des preuves scientifiques de catastrophes écologiques majeures ont été découvertes, qui ont anéanti des espèces en des millions d’années. Ces connaissances ont montré les liens étroits qui lient la durabilité des espèces à leur environnement et à leur climat. </a:t>
            </a:r>
            <a:endParaRPr lang="fr-FR" sz="2000" dirty="0"/>
          </a:p>
        </p:txBody>
      </p:sp>
    </p:spTree>
    <p:extLst>
      <p:ext uri="{BB962C8B-B14F-4D97-AF65-F5344CB8AC3E}">
        <p14:creationId xmlns:p14="http://schemas.microsoft.com/office/powerpoint/2010/main" val="447339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508661" y="6492875"/>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12</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87463" y="87464"/>
            <a:ext cx="9207611" cy="3323987"/>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De nombreux outils scientifiques et techniques permettent également de mieux comprendre l'environnement, et donc d'aider les gens à comprendre l’environnement : (observation, analyse, synthèse, photos aériennes puis satellites, modélisation, prédiction, etc.) À la fin du 20e siècle, avec la 1ere Conférence de l’ONU sur l'environnement qui s'est tenue à Stockholm en juin 1972, les gens se sont rendu compte que la protection de l'environnement était devenue un problème mondial. En juin 1992, lors du Sommet de Rio, l'environnement a été défini comme un bien public. </a:t>
            </a:r>
            <a:endParaRPr lang="fr-FR" sz="2000" dirty="0"/>
          </a:p>
        </p:txBody>
      </p:sp>
      <p:sp>
        <p:nvSpPr>
          <p:cNvPr id="3" name="Rectangle 2"/>
          <p:cNvSpPr/>
          <p:nvPr/>
        </p:nvSpPr>
        <p:spPr>
          <a:xfrm>
            <a:off x="190831" y="3355859"/>
            <a:ext cx="9334832" cy="3323987"/>
          </a:xfrm>
          <a:prstGeom prst="rect">
            <a:avLst/>
          </a:prstGeom>
        </p:spPr>
        <p:txBody>
          <a:bodyPr wrap="square">
            <a:spAutoFit/>
          </a:bodyPr>
          <a:lstStyle/>
          <a:p>
            <a:pPr algn="just">
              <a:lnSpc>
                <a:spcPct val="150000"/>
              </a:lnSpc>
              <a:spcAft>
                <a:spcPts val="800"/>
              </a:spcAft>
            </a:pPr>
            <a:r>
              <a:rPr lang="fr-FR" sz="2000" dirty="0" smtClean="0">
                <a:latin typeface="Times New Roman" panose="02020603050405020304" pitchFamily="18" charset="0"/>
                <a:ea typeface="Calibri" panose="020F0502020204030204" pitchFamily="34" charset="0"/>
                <a:cs typeface="Times New Roman" panose="02020603050405020304" pitchFamily="18" charset="0"/>
              </a:rPr>
              <a:t>Cependant</a:t>
            </a:r>
            <a:r>
              <a:rPr lang="fr-FR" sz="2000" dirty="0">
                <a:latin typeface="Times New Roman" panose="02020603050405020304" pitchFamily="18" charset="0"/>
                <a:ea typeface="Calibri" panose="020F0502020204030204" pitchFamily="34" charset="0"/>
                <a:cs typeface="Times New Roman" panose="02020603050405020304" pitchFamily="18" charset="0"/>
              </a:rPr>
              <a:t>, les considérations environnementales dans la prise de décision et la pratique environnementales varient considérablement d'un pays à l'autre. Dans les pays en développement où les problèmes de population sont très différents de ceux des pays développés, la protection de l'environnement occupe une place marginale dans la société. Selon la priorité qui lui est donnée à chaque époque, la notion d'environnement s'est progressivement enrichie. La première idée est la protection de la nature, c'est-à-dire, la protection de sa flore et de sa faune pour des raisons éthique, scientifiques, esthétiques.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6199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13</a:t>
            </a:fld>
            <a:endParaRPr lang="fr-FR"/>
          </a:p>
        </p:txBody>
      </p:sp>
      <p:sp>
        <p:nvSpPr>
          <p:cNvPr id="6" name="Rectangle 5"/>
          <p:cNvSpPr/>
          <p:nvPr/>
        </p:nvSpPr>
        <p:spPr>
          <a:xfrm>
            <a:off x="169812" y="751346"/>
            <a:ext cx="9752641" cy="5810309"/>
          </a:xfrm>
          <a:prstGeom prst="rect">
            <a:avLst/>
          </a:prstGeom>
        </p:spPr>
        <p:txBody>
          <a:bodyPr wrap="square">
            <a:spAutoFit/>
          </a:bodyPr>
          <a:lstStyle/>
          <a:p>
            <a:pPr algn="just">
              <a:lnSpc>
                <a:spcPct val="107000"/>
              </a:lnSpc>
              <a:spcBef>
                <a:spcPts val="600"/>
              </a:spcBef>
              <a:spcAft>
                <a:spcPts val="600"/>
              </a:spcAft>
            </a:pPr>
            <a:r>
              <a:rPr lang="fr-FR" sz="2000" b="1"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Définition</a:t>
            </a:r>
          </a:p>
          <a:p>
            <a:pPr algn="just">
              <a:lnSpc>
                <a:spcPct val="107000"/>
              </a:lnSpc>
              <a:spcBef>
                <a:spcPts val="600"/>
              </a:spcBef>
              <a:spcAft>
                <a:spcPts val="600"/>
              </a:spcAft>
            </a:pP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De </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manière générale, une </a:t>
            </a:r>
            <a:r>
              <a:rPr lang="fr-FR" sz="2000" b="1"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ressource naturelle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est une substance, un organisme, un milieu ou un objet présent dans la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 tooltip="Nature"/>
              </a:rPr>
              <a:t>nature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sans action humaine, et qui fait, dans la plupart des cas, l'objet d'une utilisation pour satisfaire les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3" tooltip="Besoin"/>
              </a:rPr>
              <a:t>besoins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(énergies, </a:t>
            </a: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alimentation</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etc.) des humains, animaux ou végétaux.</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Il peut s'agir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d'une </a:t>
            </a:r>
            <a:r>
              <a:rPr lang="fr-FR" sz="2000" u="sng" dirty="0">
                <a:solidFill>
                  <a:srgbClr val="FAA700"/>
                </a:solidFill>
                <a:latin typeface="Times New Roman" panose="02020603050405020304" pitchFamily="18" charset="0"/>
                <a:ea typeface="Times New Roman" panose="02020603050405020304" pitchFamily="18" charset="0"/>
                <a:cs typeface="Times New Roman" panose="02020603050405020304" pitchFamily="18" charset="0"/>
                <a:hlinkClick r:id="rId4"/>
              </a:rPr>
              <a:t>matière première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5" tooltip="Minéral"/>
              </a:rPr>
              <a:t>minérale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(par exemple : l'</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6" tooltip="Eau douce"/>
              </a:rPr>
              <a:t>eau douce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les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7" tooltip="Granulat"/>
              </a:rPr>
              <a:t>granulats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les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8" tooltip="Minerai (roche)"/>
              </a:rPr>
              <a:t>minerais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9" tooltip="Métallique"/>
              </a:rPr>
              <a:t>métalliques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etc.)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d'un produit d'origine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0" tooltip="Sauvage"/>
              </a:rPr>
              <a:t>sauvage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(ex.: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1" tooltip="Bois"/>
              </a:rPr>
              <a:t>bois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2" tooltip="Poisson"/>
              </a:rPr>
              <a:t>poisson</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3" tooltip="Gibier"/>
              </a:rPr>
              <a:t>gibier</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etc.)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d'un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4" tooltip="Milieu naturel"/>
              </a:rPr>
              <a:t>milieu naturel</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source de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5" tooltip="Services écosystémiques"/>
              </a:rPr>
              <a:t>services écosystémiques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(ex. : eau, air, sol, forêt,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6" tooltip="Tourbière"/>
              </a:rPr>
              <a:t>tourbière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7" tooltip="Zone humide"/>
              </a:rPr>
              <a:t>zone humide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d'une matière organique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8" tooltip="Fossile"/>
              </a:rPr>
              <a:t>fossile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(comme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9" tooltip="Pétrole"/>
              </a:rPr>
              <a:t>pétrole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0" tooltip="Charbon"/>
              </a:rPr>
              <a:t>charbon</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1" tooltip="Gaz naturel"/>
              </a:rPr>
              <a:t>gaz naturel</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2" tooltip="Lignite"/>
              </a:rPr>
              <a:t>lignite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ou la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3" tooltip="Tourbe"/>
              </a:rPr>
              <a:t>tourbe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d'une source d'énergie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4" tooltip="Énergie solaire"/>
              </a:rPr>
              <a:t>énergie solaire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5" tooltip="Énergie éolienne"/>
              </a:rPr>
              <a:t>énergie éolienne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et par extension d'un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6" tooltip="Service écosystémique"/>
              </a:rPr>
              <a:t>service écosystémique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(la production d'oxygène </a:t>
            </a:r>
            <a:r>
              <a:rPr lang="fr-FR" sz="2000" i="1"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fournie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par la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7" tooltip="Photosynthèse"/>
              </a:rPr>
              <a:t>photosynthèse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par exemple</a:t>
            </a: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296332" y="219266"/>
            <a:ext cx="4749801" cy="369332"/>
          </a:xfrm>
          <a:prstGeom prst="rect">
            <a:avLst/>
          </a:prstGeom>
        </p:spPr>
        <p:txBody>
          <a:bodyPr wrap="square">
            <a:spAutoFit/>
          </a:bodyPr>
          <a:lstStyle/>
          <a:p>
            <a:pPr algn="just"/>
            <a:r>
              <a:rPr lang="fr-FR" b="1" dirty="0" smtClean="0">
                <a:latin typeface="Times New Roman" panose="02020603050405020304" pitchFamily="18" charset="0"/>
                <a:cs typeface="Times New Roman" panose="02020603050405020304" pitchFamily="18" charset="0"/>
              </a:rPr>
              <a:t>B. Présentation </a:t>
            </a:r>
            <a:r>
              <a:rPr lang="fr-FR" b="1" dirty="0">
                <a:latin typeface="Times New Roman" panose="02020603050405020304" pitchFamily="18" charset="0"/>
                <a:cs typeface="Times New Roman" panose="02020603050405020304" pitchFamily="18" charset="0"/>
              </a:rPr>
              <a:t>des ressources naturelles </a:t>
            </a:r>
          </a:p>
        </p:txBody>
      </p:sp>
    </p:spTree>
    <p:extLst>
      <p:ext uri="{BB962C8B-B14F-4D97-AF65-F5344CB8AC3E}">
        <p14:creationId xmlns:p14="http://schemas.microsoft.com/office/powerpoint/2010/main" val="562667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14</a:t>
            </a:fld>
            <a:endParaRPr lang="fr-FR"/>
          </a:p>
        </p:txBody>
      </p:sp>
      <p:sp>
        <p:nvSpPr>
          <p:cNvPr id="6" name="Rectangle 5"/>
          <p:cNvSpPr/>
          <p:nvPr/>
        </p:nvSpPr>
        <p:spPr>
          <a:xfrm>
            <a:off x="516467" y="217204"/>
            <a:ext cx="6690550" cy="461665"/>
          </a:xfrm>
          <a:prstGeom prst="rect">
            <a:avLst/>
          </a:prstGeom>
        </p:spPr>
        <p:txBody>
          <a:bodyPr wrap="none">
            <a:spAutoFit/>
          </a:bodyPr>
          <a:lstStyle/>
          <a:p>
            <a:r>
              <a:rPr lang="fr-FR" sz="2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1.Classement </a:t>
            </a:r>
            <a:r>
              <a:rPr lang="fr-FR"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ou hiérarchisation des ressources</a:t>
            </a:r>
            <a:endParaRPr lang="fr-FR" sz="2400" b="1" dirty="0">
              <a:latin typeface="Times New Roman" panose="02020603050405020304" pitchFamily="18" charset="0"/>
              <a:cs typeface="Times New Roman" panose="02020603050405020304" pitchFamily="18" charset="0"/>
            </a:endParaRPr>
          </a:p>
        </p:txBody>
      </p:sp>
      <p:sp>
        <p:nvSpPr>
          <p:cNvPr id="8" name="Rectangle 7"/>
          <p:cNvSpPr/>
          <p:nvPr/>
        </p:nvSpPr>
        <p:spPr>
          <a:xfrm>
            <a:off x="516467" y="935666"/>
            <a:ext cx="3085332" cy="461665"/>
          </a:xfrm>
          <a:prstGeom prst="rect">
            <a:avLst/>
          </a:prstGeom>
        </p:spPr>
        <p:txBody>
          <a:bodyPr wrap="none">
            <a:spAutoFit/>
          </a:bodyPr>
          <a:lstStyle/>
          <a:p>
            <a:r>
              <a:rPr lang="fr-FR" sz="2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 Ressources </a:t>
            </a:r>
            <a:r>
              <a:rPr lang="fr-FR"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vitales</a:t>
            </a:r>
            <a:endParaRPr lang="fr-FR"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279400" y="1560665"/>
            <a:ext cx="9169400" cy="2858539"/>
          </a:xfrm>
          <a:prstGeom prst="rect">
            <a:avLst/>
          </a:prstGeom>
        </p:spPr>
        <p:txBody>
          <a:bodyPr wrap="square">
            <a:spAutoFit/>
          </a:bodyPr>
          <a:lstStyle/>
          <a:p>
            <a:pPr algn="just">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Les ressources dites naturelles peuvent aussi être classées selon certaines de leurs caractéristiques </a:t>
            </a:r>
            <a:r>
              <a:rPr lang="fr-FR" sz="2000" i="1"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ressources plus ou moins vitales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(ex. : l'air et en particulier l'oxygène issu de la photosynthèse sont particulièrement vitaux ; tout en étant une ressource encore très commune).</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La </a:t>
            </a:r>
            <a:r>
              <a:rPr lang="fr-FR" sz="2000" u="sng"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 tooltip="Biodiversité"/>
              </a:rPr>
              <a:t>biodiversité</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est parfois qualifiée de « ressource des ressources » en tant qu'elle est la source première de nombreuses ressources vitales telles que l'</a:t>
            </a:r>
            <a:r>
              <a:rPr lang="fr-FR" sz="2000" u="sng"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3" tooltip="Air"/>
              </a:rPr>
              <a:t>air</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a:t>
            </a:r>
            <a:r>
              <a:rPr lang="fr-FR" sz="2000" u="sng"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4" tooltip="Eau potable"/>
              </a:rPr>
              <a:t>eau potable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 tout ce que nous mangeons, ainsi qu'une grande partie des </a:t>
            </a:r>
            <a:r>
              <a:rPr lang="fr-FR" sz="2000" u="sng"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5" tooltip="Sources d'énergie"/>
              </a:rPr>
              <a:t>sources d'énergie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(fossiles et biomasse), des médicaments, des fibres textiles ou papetières, etc.</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2232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15</a:t>
            </a:fld>
            <a:endParaRPr lang="fr-FR"/>
          </a:p>
        </p:txBody>
      </p:sp>
      <p:sp>
        <p:nvSpPr>
          <p:cNvPr id="6" name="Rectangle 5"/>
          <p:cNvSpPr/>
          <p:nvPr/>
        </p:nvSpPr>
        <p:spPr>
          <a:xfrm>
            <a:off x="367070" y="225434"/>
            <a:ext cx="2773516" cy="461665"/>
          </a:xfrm>
          <a:prstGeom prst="rect">
            <a:avLst/>
          </a:prstGeom>
        </p:spPr>
        <p:txBody>
          <a:bodyPr wrap="none">
            <a:spAutoFit/>
          </a:bodyPr>
          <a:lstStyle/>
          <a:p>
            <a:r>
              <a:rPr lang="fr-FR" sz="2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1.2. Renouvelabilité</a:t>
            </a:r>
            <a:endParaRPr lang="fr-FR"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367070" y="687099"/>
            <a:ext cx="8822266" cy="2618987"/>
          </a:xfrm>
          <a:prstGeom prst="rect">
            <a:avLst/>
          </a:prstGeom>
        </p:spPr>
        <p:txBody>
          <a:bodyPr wrap="square">
            <a:spAutoFit/>
          </a:bodyPr>
          <a:lstStyle/>
          <a:p>
            <a:pPr algn="just">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Les exigences de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2" tooltip="Développement durable"/>
              </a:rPr>
              <a:t>développement durable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ont conduit à classer les ressources naturelles selon leur caractère renouvelable ou non. On s'attache ainsi à une </a:t>
            </a:r>
            <a:r>
              <a:rPr lang="fr-FR" sz="2000" dirty="0">
                <a:solidFill>
                  <a:srgbClr val="DD3333"/>
                </a:solidFill>
                <a:latin typeface="Times New Roman" panose="02020603050405020304" pitchFamily="18" charset="0"/>
                <a:ea typeface="Times New Roman" panose="02020603050405020304" pitchFamily="18" charset="0"/>
                <a:cs typeface="Times New Roman" panose="02020603050405020304" pitchFamily="18" charset="0"/>
                <a:hlinkClick r:id="rId3" tooltip="Utilisation durable (page inexistante)"/>
              </a:rPr>
              <a:t>utilisation durable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des ressources, afin de respecter les critères environnementaux, sociaux et économiques du développement durable.</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Les ressources naturelles sont fréquemment classées en deux catégories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4" tooltip="Ressources renouvelables"/>
              </a:rPr>
              <a:t>ressources renouvelables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120"/>
              </a:spcAft>
              <a:buSzPts val="1000"/>
              <a:buFont typeface="Symbol" panose="05050102010706020507" pitchFamily="18" charset="2"/>
              <a:buChar char=""/>
              <a:tabLst>
                <a:tab pos="457200" algn="l"/>
              </a:tabLst>
            </a:pP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5" tooltip="Ressources non renouvelables"/>
              </a:rPr>
              <a:t>ressources non renouvelables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(ou ressources fossiles).</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p:cNvSpPr/>
          <p:nvPr/>
        </p:nvSpPr>
        <p:spPr>
          <a:xfrm>
            <a:off x="367070" y="3452516"/>
            <a:ext cx="9505063" cy="1815882"/>
          </a:xfrm>
          <a:prstGeom prst="rect">
            <a:avLst/>
          </a:prstGeom>
        </p:spPr>
        <p:txBody>
          <a:bodyPr wrap="square">
            <a:spAutoFit/>
          </a:bodyPr>
          <a:lstStyle/>
          <a:p>
            <a:pPr>
              <a:lnSpc>
                <a:spcPct val="107000"/>
              </a:lnSpc>
              <a:spcBef>
                <a:spcPts val="360"/>
              </a:spcBef>
              <a:spcAft>
                <a:spcPts val="0"/>
              </a:spcAft>
            </a:pPr>
            <a:r>
              <a:rPr lang="fr-FR" sz="20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1.3. Avantages</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spcAft>
                <a:spcPts val="600"/>
              </a:spcAft>
            </a:pP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On parle ainsi d’avantage physique ou écologique offerts par certaines ressources naturelles, via les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6" tooltip="Écosystème"/>
              </a:rPr>
              <a:t>écosystèmes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 tel qu'un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7" tooltip="Microclimat"/>
              </a:rPr>
              <a:t>microclimat</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zone boisée, prairies...) ou la proximité d'un cours d’eau ou d’un lac (pour l'</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8" tooltip="Irrigation"/>
              </a:rPr>
              <a:t>irrigation</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la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9" tooltip="Lutte contre les incendies"/>
              </a:rPr>
              <a:t>lutte contre les incendies</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d'une nappe ou de la mer (pour la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0" tooltip="Pêche (halieutique)"/>
              </a:rPr>
              <a:t>pêche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11" tooltip="Tourisme"/>
              </a:rPr>
              <a:t>tourisme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etc</a:t>
            </a: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8335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16</a:t>
            </a:fld>
            <a:endParaRPr lang="fr-FR"/>
          </a:p>
        </p:txBody>
      </p:sp>
      <p:sp>
        <p:nvSpPr>
          <p:cNvPr id="6" name="Rectangle 5"/>
          <p:cNvSpPr/>
          <p:nvPr/>
        </p:nvSpPr>
        <p:spPr>
          <a:xfrm>
            <a:off x="313268" y="303149"/>
            <a:ext cx="9304866" cy="2362698"/>
          </a:xfrm>
          <a:prstGeom prst="rect">
            <a:avLst/>
          </a:prstGeom>
        </p:spPr>
        <p:txBody>
          <a:bodyPr wrap="square">
            <a:spAutoFit/>
          </a:bodyPr>
          <a:lstStyle/>
          <a:p>
            <a:pPr algn="just">
              <a:lnSpc>
                <a:spcPct val="107000"/>
              </a:lnSpc>
              <a:spcBef>
                <a:spcPts val="360"/>
              </a:spcBef>
              <a:spcAft>
                <a:spcPts val="0"/>
              </a:spcAft>
            </a:pPr>
            <a:r>
              <a:rPr lang="fr-FR"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Services </a:t>
            </a:r>
            <a:r>
              <a:rPr lang="fr-FR" sz="20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rendus</a:t>
            </a:r>
          </a:p>
          <a:p>
            <a:pPr algn="just">
              <a:lnSpc>
                <a:spcPct val="107000"/>
              </a:lnSpc>
              <a:spcBef>
                <a:spcPts val="360"/>
              </a:spcBef>
              <a:spcAft>
                <a:spcPts val="0"/>
              </a:spcAft>
            </a:pPr>
            <a:r>
              <a:rPr lang="fr-FR" sz="2000" dirty="0" smtClean="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Un </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écosystème peut avoir une valeur importante, voire vitale de </a:t>
            </a:r>
            <a:r>
              <a:rPr lang="fr-FR" sz="2000" i="1"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service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(et donc de ressource), même s'il n'est pas exploité.</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Ces services écologiques sont encore mal évalués (quantitativement et sur le plan de l'équivalence en valeur économique), mais ils prennent une grande importance, en particulier pour la fonction de </a:t>
            </a:r>
            <a:r>
              <a:rPr lang="fr-FR" sz="2000" i="1"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3" tooltip="Puits de carbone"/>
              </a:rPr>
              <a:t>puits de carbone</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que jouent les mers, sols et forêts dans les cycles qui stabilisent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4" tooltip="Rétroaction"/>
              </a:rPr>
              <a:t>rétroactivement</a:t>
            </a:r>
            <a:r>
              <a:rPr lang="fr-FR" sz="2000" dirty="0">
                <a:solidFill>
                  <a:srgbClr val="202122"/>
                </a:solidFill>
                <a:latin typeface="Times New Roman" panose="02020603050405020304" pitchFamily="18" charset="0"/>
                <a:ea typeface="Times New Roman" panose="02020603050405020304" pitchFamily="18" charset="0"/>
                <a:cs typeface="Times New Roman" panose="02020603050405020304" pitchFamily="18" charset="0"/>
              </a:rPr>
              <a:t> le </a:t>
            </a:r>
            <a:r>
              <a:rPr lang="fr-FR" sz="2000" dirty="0">
                <a:solidFill>
                  <a:srgbClr val="0645AD"/>
                </a:solidFill>
                <a:latin typeface="Times New Roman" panose="02020603050405020304" pitchFamily="18" charset="0"/>
                <a:ea typeface="Times New Roman" panose="02020603050405020304" pitchFamily="18" charset="0"/>
                <a:cs typeface="Times New Roman" panose="02020603050405020304" pitchFamily="18" charset="0"/>
                <a:hlinkClick r:id="rId5" tooltip="Climat"/>
              </a:rPr>
              <a:t>climat</a:t>
            </a:r>
            <a:endParaRPr lang="fr-FR"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620183" y="2997584"/>
            <a:ext cx="5433484" cy="468077"/>
          </a:xfrm>
          <a:prstGeom prst="rect">
            <a:avLst/>
          </a:prstGeom>
        </p:spPr>
        <p:txBody>
          <a:bodyPr wrap="square">
            <a:spAutoFit/>
          </a:bodyPr>
          <a:lstStyle/>
          <a:p>
            <a:pPr lvl="0" algn="just">
              <a:lnSpc>
                <a:spcPct val="107000"/>
              </a:lnSpc>
              <a:spcAft>
                <a:spcPts val="800"/>
              </a:spcAft>
            </a:pPr>
            <a:r>
              <a:rPr lang="fr-FR" sz="2400" b="1" dirty="0" smtClean="0">
                <a:latin typeface="Times New Roman" panose="02020603050405020304" pitchFamily="18" charset="0"/>
                <a:ea typeface="Calibri" panose="020F0502020204030204" pitchFamily="34" charset="0"/>
                <a:cs typeface="Times New Roman" panose="02020603050405020304" pitchFamily="18" charset="0"/>
              </a:rPr>
              <a:t>B. 2. Caractéristiques </a:t>
            </a:r>
            <a:r>
              <a:rPr lang="fr-FR" sz="2400" b="1" dirty="0">
                <a:latin typeface="Times New Roman" panose="02020603050405020304" pitchFamily="18" charset="0"/>
                <a:ea typeface="Calibri" panose="020F0502020204030204" pitchFamily="34" charset="0"/>
                <a:cs typeface="Times New Roman" panose="02020603050405020304" pitchFamily="18" charset="0"/>
              </a:rPr>
              <a:t>de la planète terre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313268" y="3635472"/>
            <a:ext cx="9702799" cy="3034677"/>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La planète terre est la seule planète du système solaire constituée à la fois d’une biosphère (êtres vivants), d’océans et de continents. Elle est constituée de 4 enveloppes externes :</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a:t>
            </a:r>
            <a:r>
              <a:rPr lang="fr-FR" sz="2000" b="1" dirty="0">
                <a:latin typeface="Times New Roman" panose="02020603050405020304" pitchFamily="18" charset="0"/>
                <a:ea typeface="Calibri" panose="020F0502020204030204" pitchFamily="34" charset="0"/>
                <a:cs typeface="Times New Roman" panose="02020603050405020304" pitchFamily="18" charset="0"/>
              </a:rPr>
              <a:t> La lithosphère</a:t>
            </a:r>
            <a:r>
              <a:rPr lang="fr-FR" sz="2000" dirty="0">
                <a:latin typeface="Times New Roman" panose="02020603050405020304" pitchFamily="18" charset="0"/>
                <a:ea typeface="Calibri" panose="020F0502020204030204" pitchFamily="34" charset="0"/>
                <a:cs typeface="Times New Roman" panose="02020603050405020304" pitchFamily="18" charset="0"/>
              </a:rPr>
              <a:t>, D’une épaisseur moyenne de 100km couvrant la surface de la terre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 l’hydrosphèr</a:t>
            </a:r>
            <a:r>
              <a:rPr lang="fr-FR" sz="2000" dirty="0">
                <a:latin typeface="Times New Roman" panose="02020603050405020304" pitchFamily="18" charset="0"/>
                <a:ea typeface="Calibri" panose="020F0502020204030204" pitchFamily="34" charset="0"/>
                <a:cs typeface="Times New Roman" panose="02020603050405020304" pitchFamily="18" charset="0"/>
              </a:rPr>
              <a:t>e : d’une épaisseur moyenne de 3800m. Elle est formée essentiellement par l’eau liquide des océans (+97%), des glaciers, des calottes polaires, de l’eau de l’atmosphère, du sol, des fleuves, des nappes phréatiques, etc.</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 L</a:t>
            </a:r>
            <a:r>
              <a:rPr lang="fr-FR" sz="2000" b="1" dirty="0">
                <a:latin typeface="Times New Roman" panose="02020603050405020304" pitchFamily="18" charset="0"/>
                <a:ea typeface="Calibri" panose="020F0502020204030204" pitchFamily="34" charset="0"/>
                <a:cs typeface="Times New Roman" panose="02020603050405020304" pitchFamily="18" charset="0"/>
              </a:rPr>
              <a:t>’atmosphère</a:t>
            </a:r>
            <a:r>
              <a:rPr lang="fr-FR" sz="2000" dirty="0">
                <a:latin typeface="Times New Roman" panose="02020603050405020304" pitchFamily="18" charset="0"/>
                <a:ea typeface="Calibri" panose="020F0502020204030204" pitchFamily="34" charset="0"/>
                <a:cs typeface="Times New Roman" panose="02020603050405020304" pitchFamily="18" charset="0"/>
              </a:rPr>
              <a:t> : subdivisée depuis le sol en troposphère, stratosphère, mésosphère et thermosphère qui est la couche le plus élevée. </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6842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17</a:t>
            </a:fld>
            <a:endParaRPr lang="fr-FR"/>
          </a:p>
        </p:txBody>
      </p:sp>
      <p:pic>
        <p:nvPicPr>
          <p:cNvPr id="7" name="Image 6" descr="L&amp;#39;atmosphère, Biosphère, Hydrosphère, Lithosphère, Illustration de Vecteur  - Illustration du hydrosphère, biosphère: 37526244"/>
          <p:cNvPicPr/>
          <p:nvPr/>
        </p:nvPicPr>
        <p:blipFill>
          <a:blip r:embed="rId2">
            <a:extLst>
              <a:ext uri="{28A0092B-C50C-407E-A947-70E740481C1C}">
                <a14:useLocalDpi xmlns:a14="http://schemas.microsoft.com/office/drawing/2010/main" val="0"/>
              </a:ext>
            </a:extLst>
          </a:blip>
          <a:srcRect/>
          <a:stretch>
            <a:fillRect/>
          </a:stretch>
        </p:blipFill>
        <p:spPr bwMode="auto">
          <a:xfrm>
            <a:off x="1339233" y="168155"/>
            <a:ext cx="6503459" cy="5359399"/>
          </a:xfrm>
          <a:prstGeom prst="rect">
            <a:avLst/>
          </a:prstGeom>
          <a:noFill/>
          <a:ln>
            <a:noFill/>
          </a:ln>
        </p:spPr>
      </p:pic>
      <p:sp>
        <p:nvSpPr>
          <p:cNvPr id="2" name="Rectangle 1"/>
          <p:cNvSpPr/>
          <p:nvPr/>
        </p:nvSpPr>
        <p:spPr>
          <a:xfrm>
            <a:off x="3028507" y="5672030"/>
            <a:ext cx="3713517" cy="369332"/>
          </a:xfrm>
          <a:prstGeom prst="rect">
            <a:avLst/>
          </a:prstGeom>
        </p:spPr>
        <p:txBody>
          <a:bodyPr wrap="none">
            <a:spAutoFit/>
          </a:bodyPr>
          <a:lstStyle/>
          <a:p>
            <a:r>
              <a:rPr lang="fr-FR" b="1" dirty="0">
                <a:latin typeface="Times New Roman" panose="02020603050405020304" pitchFamily="18" charset="0"/>
                <a:ea typeface="Calibri" panose="020F0502020204030204" pitchFamily="34" charset="0"/>
                <a:cs typeface="Times New Roman" panose="02020603050405020304" pitchFamily="18" charset="0"/>
              </a:rPr>
              <a:t>Caractéristiques de la planète terre </a:t>
            </a:r>
            <a:endParaRPr lang="fr-FR" dirty="0"/>
          </a:p>
        </p:txBody>
      </p:sp>
    </p:spTree>
    <p:extLst>
      <p:ext uri="{BB962C8B-B14F-4D97-AF65-F5344CB8AC3E}">
        <p14:creationId xmlns:p14="http://schemas.microsoft.com/office/powerpoint/2010/main" val="416487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18</a:t>
            </a:fld>
            <a:endParaRPr lang="fr-FR"/>
          </a:p>
        </p:txBody>
      </p:sp>
      <p:sp>
        <p:nvSpPr>
          <p:cNvPr id="6" name="Rectangle 5"/>
          <p:cNvSpPr/>
          <p:nvPr/>
        </p:nvSpPr>
        <p:spPr>
          <a:xfrm>
            <a:off x="0" y="84666"/>
            <a:ext cx="8949267" cy="734688"/>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a:latin typeface="Times New Roman" panose="02020603050405020304" pitchFamily="18" charset="0"/>
                <a:ea typeface="Calibri" panose="020F0502020204030204" pitchFamily="34" charset="0"/>
                <a:cs typeface="Times New Roman" panose="02020603050405020304" pitchFamily="18" charset="0"/>
              </a:rPr>
              <a:t>La biosphère :</a:t>
            </a:r>
            <a:r>
              <a:rPr lang="fr-FR" sz="2000" dirty="0">
                <a:latin typeface="Times New Roman" panose="02020603050405020304" pitchFamily="18" charset="0"/>
                <a:ea typeface="Calibri" panose="020F0502020204030204" pitchFamily="34" charset="0"/>
                <a:cs typeface="Times New Roman" panose="02020603050405020304" pitchFamily="18" charset="0"/>
              </a:rPr>
              <a:t> ce sont les êtres vivants qui occupent une mince pellicule à l’interface entre le lithosphère et l’atmosphère.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0" y="900743"/>
            <a:ext cx="9728200" cy="6308265"/>
          </a:xfrm>
          <a:prstGeom prst="rect">
            <a:avLst/>
          </a:prstGeom>
        </p:spPr>
        <p:txBody>
          <a:bodyPr wrap="square">
            <a:spAutoFit/>
          </a:bodyPr>
          <a:lstStyle/>
          <a:p>
            <a:pPr lvl="0" algn="just">
              <a:lnSpc>
                <a:spcPct val="150000"/>
              </a:lnSpc>
              <a:spcAft>
                <a:spcPts val="0"/>
              </a:spcAft>
            </a:pPr>
            <a:r>
              <a:rPr lang="fr-FR" b="1" dirty="0" smtClean="0">
                <a:latin typeface="Times New Roman" panose="02020603050405020304" pitchFamily="18" charset="0"/>
                <a:ea typeface="Calibri" panose="020F0502020204030204" pitchFamily="34" charset="0"/>
                <a:cs typeface="Times New Roman" panose="02020603050405020304" pitchFamily="18" charset="0"/>
              </a:rPr>
              <a:t>B.2.1. L'eau </a:t>
            </a:r>
            <a:r>
              <a:rPr lang="fr-FR" b="1" dirty="0">
                <a:latin typeface="Times New Roman" panose="02020603050405020304" pitchFamily="18" charset="0"/>
                <a:ea typeface="Calibri" panose="020F0502020204030204" pitchFamily="34" charset="0"/>
                <a:cs typeface="Times New Roman" panose="02020603050405020304" pitchFamily="18" charset="0"/>
              </a:rPr>
              <a:t>: </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marL="541020" algn="just">
              <a:lnSpc>
                <a:spcPct val="150000"/>
              </a:lnSpc>
              <a:spcAft>
                <a:spcPts val="0"/>
              </a:spcAft>
            </a:pPr>
            <a:r>
              <a:rPr lang="fr-FR" dirty="0">
                <a:latin typeface="Times New Roman" panose="02020603050405020304" pitchFamily="18" charset="0"/>
                <a:ea typeface="Calibri" panose="020F0502020204030204" pitchFamily="34" charset="0"/>
                <a:cs typeface="Times New Roman" panose="02020603050405020304" pitchFamily="18" charset="0"/>
              </a:rPr>
              <a:t>La présence de l'eau sur terre est la principale caractéristique de cette planète, qui la différencie des autres planètes et explique la notion de vie et de croissance. La quantité d'eau totale sur terre est de 1400 km</a:t>
            </a:r>
            <a:r>
              <a:rPr lang="fr-FR" baseline="30000" dirty="0">
                <a:latin typeface="Times New Roman" panose="02020603050405020304" pitchFamily="18" charset="0"/>
                <a:ea typeface="Calibri" panose="020F0502020204030204" pitchFamily="34" charset="0"/>
                <a:cs typeface="Times New Roman" panose="02020603050405020304" pitchFamily="18" charset="0"/>
              </a:rPr>
              <a:t>3</a:t>
            </a:r>
            <a:r>
              <a:rPr lang="fr-FR" dirty="0">
                <a:latin typeface="Times New Roman" panose="02020603050405020304" pitchFamily="18" charset="0"/>
                <a:ea typeface="Calibri" panose="020F0502020204030204" pitchFamily="34" charset="0"/>
                <a:cs typeface="Times New Roman" panose="02020603050405020304" pitchFamily="18" charset="0"/>
              </a:rPr>
              <a:t> dont 1365km</a:t>
            </a:r>
            <a:r>
              <a:rPr lang="fr-FR" baseline="30000" dirty="0">
                <a:latin typeface="Times New Roman" panose="02020603050405020304" pitchFamily="18" charset="0"/>
                <a:ea typeface="Calibri" panose="020F0502020204030204" pitchFamily="34" charset="0"/>
                <a:cs typeface="Times New Roman" panose="02020603050405020304" pitchFamily="18" charset="0"/>
              </a:rPr>
              <a:t>3</a:t>
            </a:r>
            <a:r>
              <a:rPr lang="fr-FR" dirty="0">
                <a:latin typeface="Times New Roman" panose="02020603050405020304" pitchFamily="18" charset="0"/>
                <a:ea typeface="Calibri" panose="020F0502020204030204" pitchFamily="34" charset="0"/>
                <a:cs typeface="Times New Roman" panose="02020603050405020304" pitchFamily="18" charset="0"/>
              </a:rPr>
              <a:t> sont des eaux salées. Les eaux douces sont difficilement estimables. En effet, 97% sont contenues dans le sol et les couches profondes de la terre. Aussi la quantité d'eau piégée dans les calottes glaciaires est mal connue</a:t>
            </a:r>
            <a:r>
              <a:rPr lang="fr-FR" dirty="0" smtClean="0">
                <a:latin typeface="Times New Roman" panose="02020603050405020304" pitchFamily="18" charset="0"/>
                <a:ea typeface="Calibri" panose="020F0502020204030204" pitchFamily="34" charset="0"/>
                <a:cs typeface="Times New Roman" panose="02020603050405020304" pitchFamily="18" charset="0"/>
              </a:rPr>
              <a:t>.</a:t>
            </a:r>
          </a:p>
          <a:p>
            <a:pPr marL="541020" algn="just">
              <a:lnSpc>
                <a:spcPct val="150000"/>
              </a:lnSpc>
              <a:spcAft>
                <a:spcPts val="0"/>
              </a:spcAft>
            </a:pP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b="1" dirty="0">
                <a:latin typeface="Times New Roman" panose="02020603050405020304" pitchFamily="18" charset="0"/>
                <a:ea typeface="Calibri" panose="020F0502020204030204" pitchFamily="34" charset="0"/>
                <a:cs typeface="Times New Roman" panose="02020603050405020304" pitchFamily="18" charset="0"/>
              </a:rPr>
              <a:t>a.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Usages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a:latin typeface="Times New Roman" panose="02020603050405020304" pitchFamily="18" charset="0"/>
                <a:ea typeface="Calibri" panose="020F0502020204030204" pitchFamily="34" charset="0"/>
                <a:cs typeface="Times New Roman" panose="02020603050405020304" pitchFamily="18" charset="0"/>
              </a:rPr>
              <a:t>4500 km</a:t>
            </a:r>
            <a:r>
              <a:rPr lang="fr-FR" baseline="30000" dirty="0">
                <a:latin typeface="Times New Roman" panose="02020603050405020304" pitchFamily="18" charset="0"/>
                <a:ea typeface="Calibri" panose="020F0502020204030204" pitchFamily="34" charset="0"/>
                <a:cs typeface="Times New Roman" panose="02020603050405020304" pitchFamily="18" charset="0"/>
              </a:rPr>
              <a:t>3</a:t>
            </a:r>
            <a:r>
              <a:rPr lang="fr-FR" dirty="0">
                <a:latin typeface="Times New Roman" panose="02020603050405020304" pitchFamily="18" charset="0"/>
                <a:ea typeface="Calibri" panose="020F0502020204030204" pitchFamily="34" charset="0"/>
                <a:cs typeface="Times New Roman" panose="02020603050405020304" pitchFamily="18" charset="0"/>
              </a:rPr>
              <a:t> sont prélevées chaque année sur la planète. L'agriculture en consomme plus de 70% contre 20% pour l'industrie (production électrique) et 10% pour l'usage domestique </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marL="541020" algn="just">
              <a:lnSpc>
                <a:spcPct val="150000"/>
              </a:lnSpc>
              <a:spcAft>
                <a:spcPts val="0"/>
              </a:spcAft>
            </a:pPr>
            <a:r>
              <a:rPr lang="fr-FR" b="1" dirty="0">
                <a:latin typeface="Times New Roman" panose="02020603050405020304" pitchFamily="18" charset="0"/>
                <a:ea typeface="Calibri" panose="020F0502020204030204" pitchFamily="34" charset="0"/>
                <a:cs typeface="Times New Roman" panose="02020603050405020304" pitchFamily="18" charset="0"/>
              </a:rPr>
              <a:t>b. Rythme de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reconstitution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a:latin typeface="Times New Roman" panose="02020603050405020304" pitchFamily="18" charset="0"/>
                <a:ea typeface="Calibri" panose="020F0502020204030204" pitchFamily="34" charset="0"/>
                <a:cs typeface="Times New Roman" panose="02020603050405020304" pitchFamily="18" charset="0"/>
              </a:rPr>
              <a:t>L’eau est recyclée en permanence à la surface de la terre. A titre indicatif, près de </a:t>
            </a:r>
            <a:r>
              <a:rPr lang="fr-FR" sz="1600" dirty="0">
                <a:latin typeface="Times New Roman" panose="02020603050405020304" pitchFamily="18" charset="0"/>
                <a:ea typeface="Calibri" panose="020F0502020204030204" pitchFamily="34" charset="0"/>
                <a:cs typeface="Times New Roman" panose="02020603050405020304" pitchFamily="18" charset="0"/>
              </a:rPr>
              <a:t>600.000km</a:t>
            </a:r>
            <a:r>
              <a:rPr lang="fr-FR" sz="1600" baseline="30000" dirty="0">
                <a:latin typeface="Times New Roman" panose="02020603050405020304" pitchFamily="18" charset="0"/>
                <a:ea typeface="Calibri" panose="020F0502020204030204" pitchFamily="34" charset="0"/>
                <a:cs typeface="Times New Roman" panose="02020603050405020304" pitchFamily="18" charset="0"/>
              </a:rPr>
              <a:t>3</a:t>
            </a:r>
            <a:r>
              <a:rPr lang="fr-FR"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a:latin typeface="Times New Roman" panose="02020603050405020304" pitchFamily="18" charset="0"/>
                <a:ea typeface="Calibri" panose="020F0502020204030204" pitchFamily="34" charset="0"/>
                <a:cs typeface="Times New Roman" panose="02020603050405020304" pitchFamily="18" charset="0"/>
              </a:rPr>
              <a:t>d'eau s’évapore.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marL="541020" algn="just">
              <a:lnSpc>
                <a:spcPct val="150000"/>
              </a:lnSpc>
              <a:spcAft>
                <a:spcPts val="0"/>
              </a:spcAft>
            </a:pPr>
            <a:r>
              <a:rPr lang="fr-FR" b="1" dirty="0">
                <a:latin typeface="Times New Roman" panose="02020603050405020304" pitchFamily="18" charset="0"/>
                <a:ea typeface="Calibri" panose="020F0502020204030204" pitchFamily="34" charset="0"/>
                <a:cs typeface="Times New Roman" panose="02020603050405020304" pitchFamily="18" charset="0"/>
              </a:rPr>
              <a:t>c.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Stress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a:latin typeface="Times New Roman" panose="02020603050405020304" pitchFamily="18" charset="0"/>
                <a:ea typeface="Calibri" panose="020F0502020204030204" pitchFamily="34" charset="0"/>
                <a:cs typeface="Times New Roman" panose="02020603050405020304" pitchFamily="18" charset="0"/>
              </a:rPr>
              <a:t>L'homme prélève par an, moins de 1% d'eau recyclée.</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marL="541020" algn="just">
              <a:lnSpc>
                <a:spcPct val="150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 d</a:t>
            </a:r>
            <a:r>
              <a:rPr lang="fr-FR" b="1" dirty="0">
                <a:latin typeface="Times New Roman" panose="02020603050405020304" pitchFamily="18" charset="0"/>
                <a:ea typeface="Calibri" panose="020F0502020204030204" pitchFamily="34" charset="0"/>
                <a:cs typeface="Times New Roman" panose="02020603050405020304" pitchFamily="18" charset="0"/>
              </a:rPr>
              <a:t>.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Problématique </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r>
              <a:rPr lang="fr-FR" dirty="0">
                <a:latin typeface="Times New Roman" panose="02020603050405020304" pitchFamily="18" charset="0"/>
                <a:ea typeface="Calibri" panose="020F0502020204030204" pitchFamily="34" charset="0"/>
                <a:cs typeface="Times New Roman" panose="02020603050405020304" pitchFamily="18" charset="0"/>
              </a:rPr>
              <a:t>La ressource est abondante mais très inégalement répartie. Sa qualité aussi diffère, limitant ainsi son usage </a:t>
            </a:r>
            <a:r>
              <a:rPr lang="fr-FR" dirty="0" smtClean="0">
                <a:latin typeface="Times New Roman" panose="02020603050405020304" pitchFamily="18" charset="0"/>
                <a:ea typeface="Calibri" panose="020F0502020204030204" pitchFamily="34" charset="0"/>
                <a:cs typeface="Times New Roman" panose="02020603050405020304" pitchFamily="18" charset="0"/>
              </a:rPr>
              <a:t>ou </a:t>
            </a:r>
            <a:r>
              <a:rPr lang="fr-FR" dirty="0">
                <a:latin typeface="Times New Roman" panose="02020603050405020304" pitchFamily="18" charset="0"/>
                <a:ea typeface="Calibri" panose="020F0502020204030204" pitchFamily="34" charset="0"/>
                <a:cs typeface="Times New Roman" panose="02020603050405020304" pitchFamily="18" charset="0"/>
              </a:rPr>
              <a:t>exigeant des traitements onéreux pour la rendre potable ou à la limite utilisable dans certains secteurs économiques</a:t>
            </a:r>
            <a:endParaRPr lang="fr-FR"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 </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7492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19</a:t>
            </a:fld>
            <a:endParaRPr lang="fr-FR"/>
          </a:p>
        </p:txBody>
      </p:sp>
      <p:sp>
        <p:nvSpPr>
          <p:cNvPr id="6" name="Rectangle 5"/>
          <p:cNvSpPr/>
          <p:nvPr/>
        </p:nvSpPr>
        <p:spPr>
          <a:xfrm>
            <a:off x="186267" y="538483"/>
            <a:ext cx="9533466" cy="5193538"/>
          </a:xfrm>
          <a:prstGeom prst="rect">
            <a:avLst/>
          </a:prstGeom>
        </p:spPr>
        <p:txBody>
          <a:bodyPr wrap="square">
            <a:spAutoFit/>
          </a:bodyPr>
          <a:lstStyle/>
          <a:p>
            <a:pPr>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B.2.2. </a:t>
            </a:r>
            <a:r>
              <a:rPr lang="fr-FR" sz="2000" b="1" dirty="0">
                <a:latin typeface="Times New Roman" panose="02020603050405020304" pitchFamily="18" charset="0"/>
                <a:ea typeface="Calibri" panose="020F0502020204030204" pitchFamily="34" charset="0"/>
                <a:cs typeface="Times New Roman" panose="02020603050405020304" pitchFamily="18" charset="0"/>
              </a:rPr>
              <a:t>L'air: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Un autre élément spécifique à la terre et indispensable à la vie est l'air et spécialement, l'oxygène (O2, à hauteur de 21%).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1. Usages </a:t>
            </a:r>
            <a:r>
              <a:rPr lang="fr-FR" sz="2000" dirty="0">
                <a:latin typeface="Times New Roman" panose="02020603050405020304" pitchFamily="18" charset="0"/>
                <a:ea typeface="Calibri" panose="020F0502020204030204" pitchFamily="34" charset="0"/>
                <a:cs typeface="Times New Roman" panose="02020603050405020304" pitchFamily="18" charset="0"/>
              </a:rPr>
              <a:t>: l'air et spécifiquement l'oxygène (O2) est indispensable au développement et au maintien de la vie sur terre, car il est à la base de la respiration des organismes vivants.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2. Rythme de reconstitution :</a:t>
            </a:r>
            <a:r>
              <a:rPr lang="fr-FR" sz="2000" dirty="0">
                <a:latin typeface="Times New Roman" panose="02020603050405020304" pitchFamily="18" charset="0"/>
                <a:ea typeface="Calibri" panose="020F0502020204030204" pitchFamily="34" charset="0"/>
                <a:cs typeface="Times New Roman" panose="02020603050405020304" pitchFamily="18" charset="0"/>
              </a:rPr>
              <a:t> La proportion de l'O2 sur terre est considérée comme stable puisque les organismes photosynthétiques terrestres et aquatiques produisent chaque année environ 30x1013kg d'O2. Une quantité équivalente est aussi consommée pour la respiration des organismes vivants</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3. Stress: </a:t>
            </a:r>
            <a:r>
              <a:rPr lang="fr-FR" sz="2000" dirty="0">
                <a:latin typeface="Times New Roman" panose="02020603050405020304" pitchFamily="18" charset="0"/>
                <a:ea typeface="Calibri" panose="020F0502020204030204" pitchFamily="34" charset="0"/>
                <a:cs typeface="Times New Roman" panose="02020603050405020304" pitchFamily="18" charset="0"/>
              </a:rPr>
              <a:t>L'homme ne respire qu'une infime fraction de l'oxygène produit par les plantes alors que la combustion des énergies fossiles prélève à elle seule 4% de cette production.</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 4. Problématique </a:t>
            </a:r>
            <a:r>
              <a:rPr lang="fr-FR" sz="2000" dirty="0">
                <a:latin typeface="Times New Roman" panose="02020603050405020304" pitchFamily="18" charset="0"/>
                <a:ea typeface="Calibri" panose="020F0502020204030204" pitchFamily="34" charset="0"/>
                <a:cs typeface="Times New Roman" panose="02020603050405020304" pitchFamily="18" charset="0"/>
              </a:rPr>
              <a:t>: La pollution de l'air est une menace pour la santé de l'homme et ceci s'explique par les activités polluantes de l'homme (à l'ozone, aux oxydes divers, aux particules fines issues de l'industrie ou aux gaz d'échappement</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867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12408" y="6492875"/>
            <a:ext cx="683339" cy="365125"/>
          </a:xfrm>
        </p:spPr>
        <p:txBody>
          <a:bodyPr/>
          <a:lstStyle/>
          <a:p>
            <a:fld id="{4A625651-D877-4BA4-98DF-688159B60474}" type="slidenum">
              <a:rPr lang="fr-FR" sz="1000" b="1" smtClean="0">
                <a:solidFill>
                  <a:schemeClr val="tx1"/>
                </a:solidFill>
              </a:rPr>
              <a:t>2</a:t>
            </a:fld>
            <a:endParaRPr lang="fr-FR" sz="1000" b="1" dirty="0">
              <a:solidFill>
                <a:schemeClr val="tx1"/>
              </a:solidFill>
            </a:endParaRPr>
          </a:p>
        </p:txBody>
      </p:sp>
      <p:sp>
        <p:nvSpPr>
          <p:cNvPr id="2" name="Rectangle 1"/>
          <p:cNvSpPr/>
          <p:nvPr/>
        </p:nvSpPr>
        <p:spPr>
          <a:xfrm>
            <a:off x="362286" y="706105"/>
            <a:ext cx="8707289" cy="2246769"/>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Ce cours s’organise en deux parties. Une première partie </a:t>
            </a:r>
            <a:r>
              <a:rPr lang="fr-FR" sz="2000" dirty="0" smtClean="0">
                <a:latin typeface="Times New Roman" panose="02020603050405020304" pitchFamily="18" charset="0"/>
                <a:cs typeface="Times New Roman" panose="02020603050405020304" pitchFamily="18" charset="0"/>
              </a:rPr>
              <a:t>qui présente les </a:t>
            </a:r>
            <a:r>
              <a:rPr lang="fr-FR" sz="2000" dirty="0">
                <a:latin typeface="Times New Roman" panose="02020603050405020304" pitchFamily="18" charset="0"/>
                <a:cs typeface="Times New Roman" panose="02020603050405020304" pitchFamily="18" charset="0"/>
              </a:rPr>
              <a:t>généralités sur l’environnement et une deuxième partie qui </a:t>
            </a:r>
            <a:r>
              <a:rPr lang="fr-FR" sz="2000" dirty="0" smtClean="0">
                <a:latin typeface="Times New Roman" panose="02020603050405020304" pitchFamily="18" charset="0"/>
                <a:cs typeface="Times New Roman" panose="02020603050405020304" pitchFamily="18" charset="0"/>
              </a:rPr>
              <a:t>met en exergue la relation entre </a:t>
            </a:r>
            <a:r>
              <a:rPr lang="fr-FR" sz="2000" dirty="0">
                <a:latin typeface="Times New Roman" panose="02020603050405020304" pitchFamily="18" charset="0"/>
                <a:cs typeface="Times New Roman" panose="02020603050405020304" pitchFamily="18" charset="0"/>
              </a:rPr>
              <a:t>l’homme et son environnement. La première partie du </a:t>
            </a:r>
            <a:r>
              <a:rPr lang="fr-FR" sz="2000" dirty="0" smtClean="0">
                <a:latin typeface="Times New Roman" panose="02020603050405020304" pitchFamily="18" charset="0"/>
                <a:cs typeface="Times New Roman" panose="02020603050405020304" pitchFamily="18" charset="0"/>
              </a:rPr>
              <a:t>cours décrit </a:t>
            </a:r>
            <a:r>
              <a:rPr lang="fr-FR" sz="2000" dirty="0">
                <a:latin typeface="Times New Roman" panose="02020603050405020304" pitchFamily="18" charset="0"/>
                <a:cs typeface="Times New Roman" panose="02020603050405020304" pitchFamily="18" charset="0"/>
              </a:rPr>
              <a:t>les ressources naturelles de notre environnement suivie des phénomènes catastrophiques usuels de notre environnement. La </a:t>
            </a:r>
            <a:r>
              <a:rPr lang="fr-FR" sz="2000" dirty="0" smtClean="0">
                <a:latin typeface="Times New Roman" panose="02020603050405020304" pitchFamily="18" charset="0"/>
                <a:cs typeface="Times New Roman" panose="02020603050405020304" pitchFamily="18" charset="0"/>
              </a:rPr>
              <a:t>seconde </a:t>
            </a:r>
            <a:r>
              <a:rPr lang="fr-FR" sz="2000" dirty="0">
                <a:latin typeface="Times New Roman" panose="02020603050405020304" pitchFamily="18" charset="0"/>
                <a:cs typeface="Times New Roman" panose="02020603050405020304" pitchFamily="18" charset="0"/>
              </a:rPr>
              <a:t>partie du cours porte sur les influences de l’homme sur son environnement, ensuite les conséquences et enfin les modes de gestion et de protection de cet environnement par l’homme. </a:t>
            </a:r>
          </a:p>
        </p:txBody>
      </p:sp>
      <p:sp>
        <p:nvSpPr>
          <p:cNvPr id="3" name="Rectangle 2"/>
          <p:cNvSpPr/>
          <p:nvPr/>
        </p:nvSpPr>
        <p:spPr>
          <a:xfrm>
            <a:off x="287863" y="3457000"/>
            <a:ext cx="8856133" cy="707886"/>
          </a:xfrm>
          <a:prstGeom prst="rect">
            <a:avLst/>
          </a:prstGeom>
        </p:spPr>
        <p:txBody>
          <a:bodyPr wrap="square">
            <a:spAutoFit/>
          </a:bodyPr>
          <a:lstStyle/>
          <a:p>
            <a:r>
              <a:rPr lang="fr-FR" sz="2000" dirty="0">
                <a:latin typeface="Times New Roman" panose="02020603050405020304" pitchFamily="18" charset="0"/>
                <a:cs typeface="Times New Roman" panose="02020603050405020304" pitchFamily="18" charset="0"/>
              </a:rPr>
              <a:t>Donner à l’étudiant </a:t>
            </a:r>
            <a:r>
              <a:rPr lang="fr-FR" sz="2000" dirty="0" smtClean="0">
                <a:latin typeface="Times New Roman" panose="02020603050405020304" pitchFamily="18" charset="0"/>
                <a:cs typeface="Times New Roman" panose="02020603050405020304" pitchFamily="18" charset="0"/>
              </a:rPr>
              <a:t>les </a:t>
            </a:r>
            <a:r>
              <a:rPr lang="fr-FR" sz="2000" dirty="0">
                <a:latin typeface="Times New Roman" panose="02020603050405020304" pitchFamily="18" charset="0"/>
                <a:cs typeface="Times New Roman" panose="02020603050405020304" pitchFamily="18" charset="0"/>
              </a:rPr>
              <a:t>notions de base sur l’environnement en rapport avec le développement </a:t>
            </a:r>
            <a:r>
              <a:rPr lang="fr-FR" sz="2000" dirty="0" smtClean="0">
                <a:latin typeface="Times New Roman" panose="02020603050405020304" pitchFamily="18" charset="0"/>
                <a:cs typeface="Times New Roman" panose="02020603050405020304" pitchFamily="18" charset="0"/>
              </a:rPr>
              <a:t>durable.</a:t>
            </a:r>
            <a:endParaRPr lang="fr-FR"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1402022" y="3029818"/>
            <a:ext cx="3403496" cy="400110"/>
          </a:xfrm>
          <a:prstGeom prst="rect">
            <a:avLst/>
          </a:prstGeom>
        </p:spPr>
        <p:txBody>
          <a:bodyPr wrap="none">
            <a:spAutoFit/>
          </a:bodyPr>
          <a:lstStyle/>
          <a:p>
            <a:pPr algn="just"/>
            <a:r>
              <a:rPr lang="fr-FR" sz="2000" b="1" dirty="0">
                <a:latin typeface="Times New Roman" panose="02020603050405020304" pitchFamily="18" charset="0"/>
                <a:cs typeface="Times New Roman" panose="02020603050405020304" pitchFamily="18" charset="0"/>
              </a:rPr>
              <a:t>2. OBJECTIFS GÉNÉRAUX</a:t>
            </a:r>
          </a:p>
        </p:txBody>
      </p:sp>
      <p:sp>
        <p:nvSpPr>
          <p:cNvPr id="8" name="Rectangle 7"/>
          <p:cNvSpPr/>
          <p:nvPr/>
        </p:nvSpPr>
        <p:spPr>
          <a:xfrm>
            <a:off x="403855" y="4669012"/>
            <a:ext cx="9002612" cy="1938992"/>
          </a:xfrm>
          <a:prstGeom prst="rect">
            <a:avLst/>
          </a:prstGeom>
        </p:spPr>
        <p:txBody>
          <a:bodyPr wrap="square">
            <a:spAutoFit/>
          </a:bodyPr>
          <a:lstStyle/>
          <a:p>
            <a:pPr algn="just"/>
            <a:r>
              <a:rPr lang="fr-FR" sz="2000" dirty="0" smtClean="0">
                <a:latin typeface="Times New Roman" panose="02020603050405020304" pitchFamily="18" charset="0"/>
                <a:cs typeface="Times New Roman" panose="02020603050405020304" pitchFamily="18" charset="0"/>
              </a:rPr>
              <a:t>À </a:t>
            </a:r>
            <a:r>
              <a:rPr lang="fr-FR" sz="2000" dirty="0">
                <a:latin typeface="Times New Roman" panose="02020603050405020304" pitchFamily="18" charset="0"/>
                <a:cs typeface="Times New Roman" panose="02020603050405020304" pitchFamily="18" charset="0"/>
              </a:rPr>
              <a:t>la fin du cours, l'étudiant sera en </a:t>
            </a:r>
            <a:r>
              <a:rPr lang="fr-FR" sz="2000" dirty="0" smtClean="0">
                <a:latin typeface="Times New Roman" panose="02020603050405020304" pitchFamily="18" charset="0"/>
                <a:cs typeface="Times New Roman" panose="02020603050405020304" pitchFamily="18" charset="0"/>
              </a:rPr>
              <a:t>mesure de : </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Comprendre le fonctionnement de notre environnement, </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Connaître les principales ressources de notre environnement, </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Identifier les principaux phénomènes catastrophiques de notre environnement,</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Identifier les différentes sources de pollution de notre environnement, </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Comprendre </a:t>
            </a:r>
            <a:r>
              <a:rPr lang="fr-FR" sz="2000" dirty="0">
                <a:latin typeface="Times New Roman" panose="02020603050405020304" pitchFamily="18" charset="0"/>
                <a:cs typeface="Times New Roman" panose="02020603050405020304" pitchFamily="18" charset="0"/>
              </a:rPr>
              <a:t>le phénomène de l’effet de </a:t>
            </a:r>
            <a:r>
              <a:rPr lang="fr-FR" sz="2000" dirty="0" smtClean="0">
                <a:latin typeface="Times New Roman" panose="02020603050405020304" pitchFamily="18" charset="0"/>
                <a:cs typeface="Times New Roman" panose="02020603050405020304" pitchFamily="18" charset="0"/>
              </a:rPr>
              <a:t>serre.</a:t>
            </a:r>
            <a:endParaRPr lang="fr-FR"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1402022" y="4268902"/>
            <a:ext cx="3643946" cy="400110"/>
          </a:xfrm>
          <a:prstGeom prst="rect">
            <a:avLst/>
          </a:prstGeom>
        </p:spPr>
        <p:txBody>
          <a:bodyPr wrap="none">
            <a:spAutoFit/>
          </a:bodyPr>
          <a:lstStyle/>
          <a:p>
            <a:r>
              <a:rPr lang="fr-FR" sz="2000" b="1" dirty="0">
                <a:latin typeface="Times New Roman" panose="02020603050405020304" pitchFamily="18" charset="0"/>
                <a:cs typeface="Times New Roman" panose="02020603050405020304" pitchFamily="18" charset="0"/>
              </a:rPr>
              <a:t>3</a:t>
            </a:r>
            <a:r>
              <a:rPr lang="fr-FR" sz="2000" b="1" dirty="0" smtClean="0">
                <a:latin typeface="Times New Roman" panose="02020603050405020304" pitchFamily="18" charset="0"/>
                <a:cs typeface="Times New Roman" panose="02020603050405020304" pitchFamily="18" charset="0"/>
              </a:rPr>
              <a:t>. OBJECTIFS </a:t>
            </a:r>
            <a:r>
              <a:rPr lang="fr-FR" sz="2000" b="1" dirty="0">
                <a:latin typeface="Times New Roman" panose="02020603050405020304" pitchFamily="18" charset="0"/>
                <a:cs typeface="Times New Roman" panose="02020603050405020304" pitchFamily="18" charset="0"/>
              </a:rPr>
              <a:t>SPÉCIFIQUES</a:t>
            </a:r>
          </a:p>
        </p:txBody>
      </p:sp>
      <p:sp>
        <p:nvSpPr>
          <p:cNvPr id="10" name="Rectangle 9"/>
          <p:cNvSpPr/>
          <p:nvPr/>
        </p:nvSpPr>
        <p:spPr>
          <a:xfrm>
            <a:off x="1357138" y="182600"/>
            <a:ext cx="3624710" cy="400110"/>
          </a:xfrm>
          <a:prstGeom prst="rect">
            <a:avLst/>
          </a:prstGeom>
        </p:spPr>
        <p:txBody>
          <a:bodyPr wrap="none">
            <a:spAutoFit/>
          </a:bodyPr>
          <a:lstStyle/>
          <a:p>
            <a:r>
              <a:rPr lang="fr-FR" sz="2000" b="1" dirty="0">
                <a:latin typeface="Times New Roman" panose="02020603050405020304" pitchFamily="18" charset="0"/>
                <a:cs typeface="Times New Roman" panose="02020603050405020304" pitchFamily="18" charset="0"/>
              </a:rPr>
              <a:t>1. DESCRIPTION DU COURS</a:t>
            </a:r>
          </a:p>
        </p:txBody>
      </p:sp>
    </p:spTree>
    <p:extLst>
      <p:ext uri="{BB962C8B-B14F-4D97-AF65-F5344CB8AC3E}">
        <p14:creationId xmlns:p14="http://schemas.microsoft.com/office/powerpoint/2010/main" val="24277630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20</a:t>
            </a:fld>
            <a:endParaRPr lang="fr-FR"/>
          </a:p>
        </p:txBody>
      </p:sp>
      <p:sp>
        <p:nvSpPr>
          <p:cNvPr id="6" name="Rectangle 5"/>
          <p:cNvSpPr/>
          <p:nvPr/>
        </p:nvSpPr>
        <p:spPr>
          <a:xfrm>
            <a:off x="561803" y="214011"/>
            <a:ext cx="8830733" cy="6403804"/>
          </a:xfrm>
          <a:prstGeom prst="rect">
            <a:avLst/>
          </a:prstGeom>
        </p:spPr>
        <p:txBody>
          <a:bodyPr wrap="square">
            <a:spAutoFit/>
          </a:bodyPr>
          <a:lstStyle/>
          <a:p>
            <a:pPr algn="just">
              <a:lnSpc>
                <a:spcPct val="107000"/>
              </a:lnSpc>
              <a:spcAft>
                <a:spcPts val="800"/>
              </a:spcAft>
              <a:tabLst>
                <a:tab pos="952500" algn="l"/>
              </a:tabLst>
            </a:pPr>
            <a:r>
              <a:rPr lang="fr-FR" sz="2000"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a:latin typeface="Times New Roman" panose="02020603050405020304" pitchFamily="18" charset="0"/>
                <a:ea typeface="Calibri" panose="020F0502020204030204" pitchFamily="34" charset="0"/>
                <a:cs typeface="Times New Roman" panose="02020603050405020304" pitchFamily="18" charset="0"/>
              </a:rPr>
              <a:t>B</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 2.3. </a:t>
            </a:r>
            <a:r>
              <a:rPr lang="fr-FR" sz="2000" b="1" dirty="0">
                <a:latin typeface="Times New Roman" panose="02020603050405020304" pitchFamily="18" charset="0"/>
                <a:ea typeface="Calibri" panose="020F0502020204030204" pitchFamily="34" charset="0"/>
                <a:cs typeface="Times New Roman" panose="02020603050405020304" pitchFamily="18" charset="0"/>
              </a:rPr>
              <a:t>Les sols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tabLst>
                <a:tab pos="952500" algn="l"/>
              </a:tabLst>
            </a:pPr>
            <a:r>
              <a:rPr lang="fr-FR" sz="2000" dirty="0">
                <a:latin typeface="Times New Roman" panose="02020603050405020304" pitchFamily="18" charset="0"/>
                <a:ea typeface="Calibri" panose="020F0502020204030204" pitchFamily="34" charset="0"/>
                <a:cs typeface="Times New Roman" panose="02020603050405020304" pitchFamily="18" charset="0"/>
              </a:rPr>
              <a:t> Les terres érables couvrent 1,5 milliard d'hectare </a:t>
            </a:r>
          </a:p>
          <a:p>
            <a:pPr algn="just">
              <a:lnSpc>
                <a:spcPct val="107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a. Usages </a:t>
            </a:r>
            <a:r>
              <a:rPr lang="fr-FR" sz="2000" dirty="0">
                <a:latin typeface="Times New Roman" panose="02020603050405020304" pitchFamily="18" charset="0"/>
                <a:ea typeface="Calibri" panose="020F0502020204030204" pitchFamily="34" charset="0"/>
                <a:cs typeface="Times New Roman" panose="02020603050405020304" pitchFamily="18" charset="0"/>
              </a:rPr>
              <a:t>: Le sol est le support naturel de la vie animale et végétale. Abritant plus de 80% de la biomasse vivant sur terre, il représente un milieu dynamique et vivant qui participe aussi au cycle de l'eau. Dans ce cycle, il remplit les fonctions de régulation et d'épuration. Ces sols sont exploités par l'homme pour différentes fins. </a:t>
            </a:r>
          </a:p>
          <a:p>
            <a:pPr algn="just">
              <a:lnSpc>
                <a:spcPct val="107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b. Rythme de reconstitution</a:t>
            </a:r>
            <a:r>
              <a:rPr lang="fr-FR" sz="2000" dirty="0">
                <a:latin typeface="Times New Roman" panose="02020603050405020304" pitchFamily="18" charset="0"/>
                <a:ea typeface="Calibri" panose="020F0502020204030204" pitchFamily="34" charset="0"/>
                <a:cs typeface="Times New Roman" panose="02020603050405020304" pitchFamily="18" charset="0"/>
              </a:rPr>
              <a:t> : Selon les conditions climatiques, l'activité biologique et la nature de la roche sur laquelle le sol se développe, il faut de plusieurs siècles à plusieurs milliers d'années pour qu'un sol se forme. Soit la création d'une épaisseur de sol moyenne de 0,1mm par an. </a:t>
            </a:r>
          </a:p>
          <a:p>
            <a:pPr algn="just">
              <a:lnSpc>
                <a:spcPct val="107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c. Stress</a:t>
            </a:r>
            <a:r>
              <a:rPr lang="fr-FR" sz="2000" dirty="0">
                <a:latin typeface="Times New Roman" panose="02020603050405020304" pitchFamily="18" charset="0"/>
                <a:ea typeface="Calibri" panose="020F0502020204030204" pitchFamily="34" charset="0"/>
                <a:cs typeface="Times New Roman" panose="02020603050405020304" pitchFamily="18" charset="0"/>
              </a:rPr>
              <a:t> : Le rythme naturel de formation des sols est inférieur de 100 à 1000 fois des taux d'érosion actuels. </a:t>
            </a:r>
          </a:p>
          <a:p>
            <a:pPr algn="just"/>
            <a:r>
              <a:rPr lang="fr-FR" sz="2000" b="1" dirty="0">
                <a:latin typeface="Times New Roman" panose="02020603050405020304" pitchFamily="18" charset="0"/>
                <a:ea typeface="Calibri" panose="020F0502020204030204" pitchFamily="34" charset="0"/>
                <a:cs typeface="Times New Roman" panose="02020603050405020304" pitchFamily="18" charset="0"/>
              </a:rPr>
              <a:t>d. Problématique</a:t>
            </a:r>
            <a:r>
              <a:rPr lang="fr-FR" sz="2000" dirty="0">
                <a:latin typeface="Times New Roman" panose="02020603050405020304" pitchFamily="18" charset="0"/>
                <a:ea typeface="Calibri" panose="020F0502020204030204" pitchFamily="34" charset="0"/>
                <a:cs typeface="Times New Roman" panose="02020603050405020304" pitchFamily="18" charset="0"/>
              </a:rPr>
              <a:t>: On observe une dégradation de la moitié des sols cultivables (soit près de 2 milliards d'hectares). Les principales causes sont: l'érosion éolienne et hydrique ainsi que l'altération chimique (acidification, salinisation). Les pratiques agricoles comme l'usage des pesticides causent aussi la dégradation des sols. Autre phénomène observé, l'inégalité dans la distribution naturelle des terres cultivables entre le nord et le sud ainsi que la présence intensive de </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sahara.</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684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21</a:t>
            </a:fld>
            <a:endParaRPr lang="fr-FR"/>
          </a:p>
        </p:txBody>
      </p:sp>
      <p:sp>
        <p:nvSpPr>
          <p:cNvPr id="6" name="Rectangle 5"/>
          <p:cNvSpPr/>
          <p:nvPr/>
        </p:nvSpPr>
        <p:spPr>
          <a:xfrm>
            <a:off x="414866" y="198267"/>
            <a:ext cx="9203267" cy="6803016"/>
          </a:xfrm>
          <a:prstGeom prst="rect">
            <a:avLst/>
          </a:prstGeom>
        </p:spPr>
        <p:txBody>
          <a:bodyPr wrap="square">
            <a:spAutoFit/>
          </a:bodyPr>
          <a:lstStyle/>
          <a:p>
            <a:pPr algn="just">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B. 2.4. </a:t>
            </a:r>
            <a:r>
              <a:rPr lang="fr-FR" sz="2000" b="1" dirty="0">
                <a:latin typeface="Times New Roman" panose="02020603050405020304" pitchFamily="18" charset="0"/>
                <a:ea typeface="Calibri" panose="020F0502020204030204" pitchFamily="34" charset="0"/>
                <a:cs typeface="Times New Roman" panose="02020603050405020304" pitchFamily="18" charset="0"/>
              </a:rPr>
              <a:t>Les autres énergies</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Ce qu'on peut dire concernant ces énergies c'est que le potentiel dépasse la demande. Le seul point critique c'est que les technologies actuelles ne permettent d'en exploiter qu'une infime partie.</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4.1. </a:t>
            </a:r>
            <a:r>
              <a:rPr lang="fr-FR" sz="2000" b="1" dirty="0">
                <a:latin typeface="Times New Roman" panose="02020603050405020304" pitchFamily="18" charset="0"/>
                <a:ea typeface="Calibri" panose="020F0502020204030204" pitchFamily="34" charset="0"/>
                <a:cs typeface="Times New Roman" panose="02020603050405020304" pitchFamily="18" charset="0"/>
              </a:rPr>
              <a:t>Solaire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a. Usages</a:t>
            </a:r>
            <a:r>
              <a:rPr lang="fr-FR" sz="2000" dirty="0">
                <a:latin typeface="Times New Roman" panose="02020603050405020304" pitchFamily="18" charset="0"/>
                <a:ea typeface="Calibri" panose="020F0502020204030204" pitchFamily="34" charset="0"/>
                <a:cs typeface="Times New Roman" panose="02020603050405020304" pitchFamily="18" charset="0"/>
              </a:rPr>
              <a:t>: Production de chaleur et d'électricité.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b. Rythme de reconstitution</a:t>
            </a:r>
            <a:r>
              <a:rPr lang="fr-FR" sz="2000" dirty="0">
                <a:latin typeface="Times New Roman" panose="02020603050405020304" pitchFamily="18" charset="0"/>
                <a:ea typeface="Calibri" panose="020F0502020204030204" pitchFamily="34" charset="0"/>
                <a:cs typeface="Times New Roman" panose="02020603050405020304" pitchFamily="18" charset="0"/>
              </a:rPr>
              <a:t>: flux continu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c. Stress </a:t>
            </a:r>
            <a:r>
              <a:rPr lang="fr-FR" sz="2000" dirty="0">
                <a:latin typeface="Times New Roman" panose="02020603050405020304" pitchFamily="18" charset="0"/>
                <a:ea typeface="Calibri" panose="020F0502020204030204" pitchFamily="34" charset="0"/>
                <a:cs typeface="Times New Roman" panose="02020603050405020304" pitchFamily="18" charset="0"/>
              </a:rPr>
              <a:t>: Il y en a pour 7 milliards d'années (jusqu'à l'explosion du soleil)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d. Problématique </a:t>
            </a:r>
            <a:r>
              <a:rPr lang="fr-FR" sz="2000" dirty="0">
                <a:latin typeface="Times New Roman" panose="02020603050405020304" pitchFamily="18" charset="0"/>
                <a:ea typeface="Calibri" panose="020F0502020204030204" pitchFamily="34" charset="0"/>
                <a:cs typeface="Times New Roman" panose="02020603050405020304" pitchFamily="18" charset="0"/>
              </a:rPr>
              <a:t>: Les rendements de conversion solaire en électricité sont faibles (10%) et les capteurs solaires (silicium) sont coûteux à produire. Energie intermittente.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1165860" algn="l"/>
              </a:tabLs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4.2</a:t>
            </a:r>
            <a:r>
              <a:rPr lang="fr-FR" sz="2000" b="1" dirty="0">
                <a:latin typeface="Times New Roman" panose="02020603050405020304" pitchFamily="18" charset="0"/>
                <a:ea typeface="Calibri" panose="020F0502020204030204" pitchFamily="34" charset="0"/>
                <a:cs typeface="Times New Roman" panose="02020603050405020304" pitchFamily="18" charset="0"/>
              </a:rPr>
              <a:t>. Eolien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a:latin typeface="Times New Roman" panose="02020603050405020304" pitchFamily="18" charset="0"/>
                <a:ea typeface="Calibri" panose="020F0502020204030204" pitchFamily="34" charset="0"/>
                <a:cs typeface="Times New Roman" panose="02020603050405020304" pitchFamily="18" charset="0"/>
              </a:rPr>
              <a:t>a. Usages</a:t>
            </a:r>
            <a:r>
              <a:rPr lang="fr-FR" sz="2000" dirty="0">
                <a:latin typeface="Times New Roman" panose="02020603050405020304" pitchFamily="18" charset="0"/>
                <a:ea typeface="Calibri" panose="020F0502020204030204" pitchFamily="34" charset="0"/>
                <a:cs typeface="Times New Roman" panose="02020603050405020304" pitchFamily="18" charset="0"/>
              </a:rPr>
              <a:t> : Production d'électricité</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b. Rythme de reconstitution: flux continu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c. Stress:</a:t>
            </a:r>
            <a:r>
              <a:rPr lang="fr-FR" sz="2000" dirty="0">
                <a:latin typeface="Times New Roman" panose="02020603050405020304" pitchFamily="18" charset="0"/>
                <a:ea typeface="Calibri" panose="020F0502020204030204" pitchFamily="34" charset="0"/>
                <a:cs typeface="Times New Roman" panose="02020603050405020304" pitchFamily="18" charset="0"/>
              </a:rPr>
              <a:t> Il y en a pour 7 milliards d'années (jusqu'à l'explosion du soleil)</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d. Problématique : L'électricité est produite par intermittence. La vitesse des vents, et donc la puissance fournie, peut varier considérablement au cours du temps dans une même région</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a:t>
            </a:r>
            <a:endParaRPr lang="fr-FR"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1140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1978233" y="5422322"/>
            <a:ext cx="3640142" cy="365125"/>
          </a:xfrm>
        </p:spPr>
        <p:txBody>
          <a:bodyPr/>
          <a:lstStyle/>
          <a:p>
            <a:r>
              <a:rPr lang="fr-FR" sz="2000" b="1" dirty="0" smtClean="0"/>
              <a:t>Exemple d’Energie solaire</a:t>
            </a:r>
            <a:endParaRPr lang="fr-FR" sz="2000" b="1" dirty="0"/>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22</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62" y="782424"/>
            <a:ext cx="10767766" cy="4751110"/>
          </a:xfrm>
          <a:prstGeom prst="rect">
            <a:avLst/>
          </a:prstGeom>
        </p:spPr>
      </p:pic>
    </p:spTree>
    <p:extLst>
      <p:ext uri="{BB962C8B-B14F-4D97-AF65-F5344CB8AC3E}">
        <p14:creationId xmlns:p14="http://schemas.microsoft.com/office/powerpoint/2010/main" val="384761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23</a:t>
            </a:fld>
            <a:endParaRPr lang="fr-FR"/>
          </a:p>
        </p:txBody>
      </p:sp>
      <p:sp>
        <p:nvSpPr>
          <p:cNvPr id="6" name="Rectangle 5"/>
          <p:cNvSpPr/>
          <p:nvPr/>
        </p:nvSpPr>
        <p:spPr>
          <a:xfrm>
            <a:off x="685800" y="321733"/>
            <a:ext cx="8458200" cy="2456378"/>
          </a:xfrm>
          <a:prstGeom prst="rect">
            <a:avLst/>
          </a:prstGeom>
        </p:spPr>
        <p:txBody>
          <a:bodyPr wrap="square">
            <a:spAutoFit/>
          </a:bodyPr>
          <a:lstStyle/>
          <a:p>
            <a:pPr algn="just">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B.3. </a:t>
            </a:r>
            <a:r>
              <a:rPr lang="fr-FR" sz="2000" b="1" dirty="0">
                <a:latin typeface="Times New Roman" panose="02020603050405020304" pitchFamily="18" charset="0"/>
                <a:ea typeface="Calibri" panose="020F0502020204030204" pitchFamily="34" charset="0"/>
                <a:cs typeface="Times New Roman" panose="02020603050405020304" pitchFamily="18" charset="0"/>
              </a:rPr>
              <a:t>Biomasse</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 a. Usages </a:t>
            </a:r>
            <a:r>
              <a:rPr lang="fr-FR" sz="2000" dirty="0">
                <a:latin typeface="Times New Roman" panose="02020603050405020304" pitchFamily="18" charset="0"/>
                <a:ea typeface="Calibri" panose="020F0502020204030204" pitchFamily="34" charset="0"/>
                <a:cs typeface="Times New Roman" panose="02020603050405020304" pitchFamily="18" charset="0"/>
              </a:rPr>
              <a:t>: Chauffage, électricité, biocarburant.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b. Rythme de reconstitution </a:t>
            </a:r>
            <a:r>
              <a:rPr lang="fr-FR" sz="2000" dirty="0">
                <a:latin typeface="Times New Roman" panose="02020603050405020304" pitchFamily="18" charset="0"/>
                <a:ea typeface="Calibri" panose="020F0502020204030204" pitchFamily="34" charset="0"/>
                <a:cs typeface="Times New Roman" panose="02020603050405020304" pitchFamily="18" charset="0"/>
              </a:rPr>
              <a:t>: Quelques dizaines d'années.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c. </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Stress : </a:t>
            </a:r>
            <a:r>
              <a:rPr lang="fr-FR" sz="2000" dirty="0">
                <a:latin typeface="Times New Roman" panose="02020603050405020304" pitchFamily="18" charset="0"/>
                <a:ea typeface="Calibri" panose="020F0502020204030204" pitchFamily="34" charset="0"/>
                <a:cs typeface="Times New Roman" panose="02020603050405020304" pitchFamily="18" charset="0"/>
              </a:rPr>
              <a:t>Prélèvement inférieur au rythme de constitution de la réserve.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d. </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Problématique </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fr-FR" sz="2000" dirty="0">
                <a:latin typeface="Times New Roman" panose="02020603050405020304" pitchFamily="18" charset="0"/>
                <a:ea typeface="Calibri" panose="020F0502020204030204" pitchFamily="34" charset="0"/>
                <a:cs typeface="Times New Roman" panose="02020603050405020304" pitchFamily="18" charset="0"/>
              </a:rPr>
              <a:t>Principale source d'énergie domestique pour 25% des hommes, l'utilisation de bois de chauffe accélère la déforestation</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685800" y="2931411"/>
            <a:ext cx="9525000" cy="3876254"/>
          </a:xfrm>
          <a:prstGeom prst="rect">
            <a:avLst/>
          </a:prstGeom>
        </p:spPr>
        <p:txBody>
          <a:bodyPr wrap="square">
            <a:spAutoFit/>
          </a:bodyPr>
          <a:lstStyle/>
          <a:p>
            <a:pPr algn="just">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4.4. </a:t>
            </a:r>
            <a:r>
              <a:rPr lang="fr-FR" sz="2000" b="1" dirty="0">
                <a:latin typeface="Times New Roman" panose="02020603050405020304" pitchFamily="18" charset="0"/>
                <a:ea typeface="Calibri" panose="020F0502020204030204" pitchFamily="34" charset="0"/>
                <a:cs typeface="Times New Roman" panose="02020603050405020304" pitchFamily="18" charset="0"/>
              </a:rPr>
              <a:t>Les éléments minerais</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Ce qu'on peut dire concernant ces énergies c'est que le potentiel dépasse la demande. Le seul point critique c'est que les technologies actuelles ne permettent d'en exploiter qu'une infime partie.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1. Or a. Stock : 150 milliards de tonnes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b. Localisation</a:t>
            </a:r>
            <a:r>
              <a:rPr lang="fr-FR" sz="2000" dirty="0">
                <a:latin typeface="Times New Roman" panose="02020603050405020304" pitchFamily="18" charset="0"/>
                <a:ea typeface="Calibri" panose="020F0502020204030204" pitchFamily="34" charset="0"/>
                <a:cs typeface="Times New Roman" panose="02020603050405020304" pitchFamily="18" charset="0"/>
              </a:rPr>
              <a:t>: Les réserves connues sont assez dispersées à l'échelle du globe. [Afrique du sud (14%), Australie (12%) et Pérou (8%)].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c. Usages</a:t>
            </a:r>
            <a:r>
              <a:rPr lang="fr-FR" sz="2000" dirty="0">
                <a:latin typeface="Times New Roman" panose="02020603050405020304" pitchFamily="18" charset="0"/>
                <a:ea typeface="Calibri" panose="020F0502020204030204" pitchFamily="34" charset="0"/>
                <a:cs typeface="Times New Roman" panose="02020603050405020304" pitchFamily="18" charset="0"/>
              </a:rPr>
              <a:t> : La bijouterie et la joaillerie absorbent 86% de la production.</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a:latin typeface="Times New Roman" panose="02020603050405020304" pitchFamily="18" charset="0"/>
                <a:ea typeface="Calibri" panose="020F0502020204030204" pitchFamily="34" charset="0"/>
                <a:cs typeface="Times New Roman" panose="02020603050405020304" pitchFamily="18" charset="0"/>
              </a:rPr>
              <a:t>d. Rythme de reconstitution</a:t>
            </a:r>
            <a:r>
              <a:rPr lang="fr-FR" sz="2000" dirty="0">
                <a:latin typeface="Times New Roman" panose="02020603050405020304" pitchFamily="18" charset="0"/>
                <a:ea typeface="Calibri" panose="020F0502020204030204" pitchFamily="34" charset="0"/>
                <a:cs typeface="Times New Roman" panose="02020603050405020304" pitchFamily="18" charset="0"/>
              </a:rPr>
              <a:t> : non renouvelable. e. Stress:17 années de réserve, au rythme actuel de production (2500 Tonnes/an)</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8327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3129699" y="5354425"/>
            <a:ext cx="3176833" cy="686937"/>
          </a:xfrm>
        </p:spPr>
        <p:txBody>
          <a:bodyPr/>
          <a:lstStyle/>
          <a:p>
            <a:r>
              <a:rPr lang="fr-FR" sz="2400" b="1" dirty="0" smtClean="0">
                <a:latin typeface="Times New Roman" panose="02020603050405020304" pitchFamily="18" charset="0"/>
                <a:cs typeface="Times New Roman" panose="02020603050405020304" pitchFamily="18" charset="0"/>
              </a:rPr>
              <a:t>Bois de chauffe</a:t>
            </a:r>
            <a:endParaRPr lang="fr-FR" sz="2400" b="1" dirty="0">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24</a:t>
            </a:fld>
            <a:endParaRPr lang="fr-F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82" y="791852"/>
            <a:ext cx="9376213" cy="4317476"/>
          </a:xfrm>
          <a:prstGeom prst="rect">
            <a:avLst/>
          </a:prstGeom>
        </p:spPr>
      </p:pic>
    </p:spTree>
    <p:extLst>
      <p:ext uri="{BB962C8B-B14F-4D97-AF65-F5344CB8AC3E}">
        <p14:creationId xmlns:p14="http://schemas.microsoft.com/office/powerpoint/2010/main" val="3280513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25</a:t>
            </a:fld>
            <a:endParaRPr lang="fr-FR"/>
          </a:p>
        </p:txBody>
      </p:sp>
      <p:sp>
        <p:nvSpPr>
          <p:cNvPr id="6" name="Rectangle 5"/>
          <p:cNvSpPr/>
          <p:nvPr/>
        </p:nvSpPr>
        <p:spPr>
          <a:xfrm>
            <a:off x="338667" y="330200"/>
            <a:ext cx="9194799" cy="3882217"/>
          </a:xfrm>
          <a:prstGeom prst="rect">
            <a:avLst/>
          </a:prstGeom>
        </p:spPr>
        <p:txBody>
          <a:bodyPr wrap="square">
            <a:spAutoFit/>
          </a:bodyPr>
          <a:lstStyle/>
          <a:p>
            <a:pPr algn="just">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4.5. </a:t>
            </a:r>
            <a:r>
              <a:rPr lang="fr-FR" sz="2000" b="1" dirty="0">
                <a:latin typeface="Times New Roman" panose="02020603050405020304" pitchFamily="18" charset="0"/>
                <a:ea typeface="Calibri" panose="020F0502020204030204" pitchFamily="34" charset="0"/>
                <a:cs typeface="Times New Roman" panose="02020603050405020304" pitchFamily="18" charset="0"/>
              </a:rPr>
              <a:t>Fer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a. Stock :</a:t>
            </a:r>
            <a:r>
              <a:rPr lang="fr-FR" sz="2000" dirty="0">
                <a:latin typeface="Times New Roman" panose="02020603050405020304" pitchFamily="18" charset="0"/>
                <a:ea typeface="Calibri" panose="020F0502020204030204" pitchFamily="34" charset="0"/>
                <a:cs typeface="Times New Roman" panose="02020603050405020304" pitchFamily="18" charset="0"/>
              </a:rPr>
              <a:t> 150 milliards de tonnes de minerais de fer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b. Localisation</a:t>
            </a:r>
            <a:r>
              <a:rPr lang="fr-FR" sz="2000" dirty="0">
                <a:latin typeface="Times New Roman" panose="02020603050405020304" pitchFamily="18" charset="0"/>
                <a:ea typeface="Calibri" panose="020F0502020204030204" pitchFamily="34" charset="0"/>
                <a:cs typeface="Times New Roman" panose="02020603050405020304" pitchFamily="18" charset="0"/>
              </a:rPr>
              <a:t>: L'Ukraine renferme 20% des réserves connues, la Russie 17%, la chine 14%, le Brésil 11% et l'Australie 11%.</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 c. Usages</a:t>
            </a:r>
            <a:r>
              <a:rPr lang="fr-FR" sz="2000" dirty="0">
                <a:latin typeface="Times New Roman" panose="02020603050405020304" pitchFamily="18" charset="0"/>
                <a:ea typeface="Calibri" panose="020F0502020204030204" pitchFamily="34" charset="0"/>
                <a:cs typeface="Times New Roman" panose="02020603050405020304" pitchFamily="18" charset="0"/>
              </a:rPr>
              <a:t> : La sidérurgie en absorbe 99%.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d. Rythme de reconstitution</a:t>
            </a:r>
            <a:r>
              <a:rPr lang="fr-FR" sz="2000" dirty="0">
                <a:latin typeface="Times New Roman" panose="02020603050405020304" pitchFamily="18" charset="0"/>
                <a:ea typeface="Calibri" panose="020F0502020204030204" pitchFamily="34" charset="0"/>
                <a:cs typeface="Times New Roman" panose="02020603050405020304" pitchFamily="18" charset="0"/>
              </a:rPr>
              <a:t>: non renouvelable.</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e. Stress: 79 années de réserve, au rythme actuel de production (1,9 milliard de tonnes/an). Il existe essentiellement 8 autres éléments et minerais qui sont surexploités et nonrenouvelable. Nous citons à titre d'exemple le Nickel, le Cuivre, le Plomb, le Cobalt, le Zinc, l'Aluminium, l'Etain et le Palladium</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334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26</a:t>
            </a:fld>
            <a:endParaRPr lang="fr-FR"/>
          </a:p>
        </p:txBody>
      </p:sp>
      <p:pic>
        <p:nvPicPr>
          <p:cNvPr id="6" name="Picture 2" descr="Tout savoir sur le pétrole | IF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582" y="820132"/>
            <a:ext cx="6557171" cy="4458878"/>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pied de page 3"/>
          <p:cNvSpPr txBox="1">
            <a:spLocks/>
          </p:cNvSpPr>
          <p:nvPr/>
        </p:nvSpPr>
        <p:spPr>
          <a:xfrm>
            <a:off x="2873778" y="5560595"/>
            <a:ext cx="3055681" cy="365125"/>
          </a:xfrm>
          <a:prstGeom prst="rect">
            <a:avLst/>
          </a:prstGeom>
        </p:spPr>
        <p:txBody>
          <a:bodyPr vert="horz" lIns="91440" tIns="45720" rIns="91440" bIns="45720" rtlCol="0" anchor="ctr"/>
          <a:lstStyle>
            <a:defPPr>
              <a:defRPr lang="fr-FR"/>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smtClean="0">
                <a:latin typeface="Times New Roman" panose="02020603050405020304" pitchFamily="18" charset="0"/>
                <a:cs typeface="Times New Roman" panose="02020603050405020304" pitchFamily="18" charset="0"/>
              </a:rPr>
              <a:t>Extraction de Pétrole </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52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27</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33" y="180953"/>
            <a:ext cx="9455085" cy="6042971"/>
          </a:xfrm>
          <a:prstGeom prst="rect">
            <a:avLst/>
          </a:prstGeom>
        </p:spPr>
      </p:pic>
      <p:sp>
        <p:nvSpPr>
          <p:cNvPr id="4" name="Espace réservé du pied de page 3"/>
          <p:cNvSpPr>
            <a:spLocks noGrp="1"/>
          </p:cNvSpPr>
          <p:nvPr>
            <p:ph type="ftr" sz="quarter" idx="11"/>
          </p:nvPr>
        </p:nvSpPr>
        <p:spPr>
          <a:xfrm>
            <a:off x="3061446" y="6263864"/>
            <a:ext cx="3055681" cy="365125"/>
          </a:xfrm>
        </p:spPr>
        <p:txBody>
          <a:bodyPr/>
          <a:lstStyle/>
          <a:p>
            <a:r>
              <a:rPr lang="fr-FR" sz="2400" b="1" dirty="0" smtClean="0">
                <a:latin typeface="Times New Roman" panose="02020603050405020304" pitchFamily="18" charset="0"/>
                <a:cs typeface="Times New Roman" panose="02020603050405020304" pitchFamily="18" charset="0"/>
              </a:rPr>
              <a:t>Extraction d’or </a:t>
            </a:r>
            <a:endParaRPr lang="fr-F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52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28</a:t>
            </a:fld>
            <a:endParaRPr lang="fr-FR"/>
          </a:p>
        </p:txBody>
      </p:sp>
      <p:sp>
        <p:nvSpPr>
          <p:cNvPr id="6" name="Rectangle 5"/>
          <p:cNvSpPr/>
          <p:nvPr/>
        </p:nvSpPr>
        <p:spPr>
          <a:xfrm>
            <a:off x="380999" y="0"/>
            <a:ext cx="9431867" cy="6557564"/>
          </a:xfrm>
          <a:prstGeom prst="rect">
            <a:avLst/>
          </a:prstGeom>
        </p:spPr>
        <p:txBody>
          <a:bodyPr wrap="square">
            <a:spAutoFit/>
          </a:bodyPr>
          <a:lstStyle/>
          <a:p>
            <a:pPr algn="just">
              <a:lnSpc>
                <a:spcPct val="150000"/>
              </a:lnSpc>
              <a:spcAft>
                <a:spcPts val="800"/>
              </a:spcAft>
              <a:tabLst>
                <a:tab pos="952500" algn="l"/>
              </a:tabLs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4.5. </a:t>
            </a:r>
            <a:r>
              <a:rPr lang="fr-FR" sz="2000" b="1" dirty="0">
                <a:latin typeface="Times New Roman" panose="02020603050405020304" pitchFamily="18" charset="0"/>
                <a:ea typeface="Calibri" panose="020F0502020204030204" pitchFamily="34" charset="0"/>
                <a:cs typeface="Times New Roman" panose="02020603050405020304" pitchFamily="18" charset="0"/>
              </a:rPr>
              <a:t>Les ressources alimentaires:</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952500" algn="l"/>
              </a:tabLst>
            </a:pPr>
            <a:r>
              <a:rPr lang="fr-FR" sz="2000" dirty="0">
                <a:latin typeface="Times New Roman" panose="02020603050405020304" pitchFamily="18" charset="0"/>
                <a:ea typeface="Calibri" panose="020F0502020204030204" pitchFamily="34" charset="0"/>
                <a:cs typeface="Times New Roman" panose="02020603050405020304" pitchFamily="18" charset="0"/>
              </a:rPr>
              <a:t> L'Asie produit près de la moitié de ces ressources. Citons quelques exemples de ressources alimentaires: le blé (2221Millions de tonne Mt), plantes sucrières (1650 Mt), légume (903Mt), tubercules (737Mt), fruit (526Mt), viande (27 Mt), pois</a:t>
            </a:r>
            <a:r>
              <a:rPr lang="fr-FR" sz="2000" b="1" dirty="0">
                <a:latin typeface="Times New Roman" panose="02020603050405020304" pitchFamily="18" charset="0"/>
                <a:ea typeface="Calibri" panose="020F0502020204030204" pitchFamily="34" charset="0"/>
                <a:cs typeface="Times New Roman" panose="02020603050405020304" pitchFamily="18" charset="0"/>
              </a:rPr>
              <a:t>son (141Mt).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a. Usages </a:t>
            </a:r>
            <a:r>
              <a:rPr lang="fr-FR" sz="2000" dirty="0">
                <a:latin typeface="Times New Roman" panose="02020603050405020304" pitchFamily="18" charset="0"/>
                <a:ea typeface="Calibri" panose="020F0502020204030204" pitchFamily="34" charset="0"/>
                <a:cs typeface="Times New Roman" panose="02020603050405020304" pitchFamily="18" charset="0"/>
              </a:rPr>
              <a:t>: Alimentation de l'homme et de l'animal </a:t>
            </a:r>
          </a:p>
          <a:p>
            <a:pPr algn="just">
              <a:lnSpc>
                <a:spcPct val="150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b. Rythme de reconstitution </a:t>
            </a:r>
            <a:r>
              <a:rPr lang="fr-FR" sz="2000" dirty="0">
                <a:latin typeface="Times New Roman" panose="02020603050405020304" pitchFamily="18" charset="0"/>
                <a:ea typeface="Calibri" panose="020F0502020204030204" pitchFamily="34" charset="0"/>
                <a:cs typeface="Times New Roman" panose="02020603050405020304" pitchFamily="18" charset="0"/>
              </a:rPr>
              <a:t>: variable. De la journée (œuf, lait), à la saison (céréales et fruits). voire à plusieurs années (élevage). </a:t>
            </a:r>
          </a:p>
          <a:p>
            <a:pPr algn="just">
              <a:lnSpc>
                <a:spcPct val="150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c. Stress</a:t>
            </a:r>
            <a:r>
              <a:rPr lang="fr-FR" sz="2000" dirty="0">
                <a:latin typeface="Times New Roman" panose="02020603050405020304" pitchFamily="18" charset="0"/>
                <a:ea typeface="Calibri" panose="020F0502020204030204" pitchFamily="34" charset="0"/>
                <a:cs typeface="Times New Roman" panose="02020603050405020304" pitchFamily="18" charset="0"/>
              </a:rPr>
              <a:t> : Les stocks de céréales peuvent assurer une dizaine de semaines de consommation. Il faut noter que le quart des stocks de poissons est surexploité ou épuisé.</a:t>
            </a:r>
          </a:p>
          <a:p>
            <a:pPr algn="just">
              <a:lnSpc>
                <a:spcPct val="150000"/>
              </a:lnSpc>
              <a:spcAft>
                <a:spcPts val="800"/>
              </a:spcAft>
              <a:tabLst>
                <a:tab pos="952500"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d. Problématique</a:t>
            </a:r>
            <a:r>
              <a:rPr lang="fr-FR" sz="2000" dirty="0">
                <a:latin typeface="Times New Roman" panose="02020603050405020304" pitchFamily="18" charset="0"/>
                <a:ea typeface="Calibri" panose="020F0502020204030204" pitchFamily="34" charset="0"/>
                <a:cs typeface="Times New Roman" panose="02020603050405020304" pitchFamily="18" charset="0"/>
              </a:rPr>
              <a:t> : L'accès aux ressources est inégal. Plus de 800 millions de personnes dans le monde sont mal nourries. La pression démographique et les changements d'habitudes alimentaires, explique la croissance de la demande de ces ressources et engendre une augmentation de leur prix</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77109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29</a:t>
            </a:fld>
            <a:endParaRPr lang="fr-FR"/>
          </a:p>
        </p:txBody>
      </p:sp>
      <p:sp>
        <p:nvSpPr>
          <p:cNvPr id="6" name="Rectangle 5"/>
          <p:cNvSpPr/>
          <p:nvPr/>
        </p:nvSpPr>
        <p:spPr>
          <a:xfrm>
            <a:off x="406400" y="364064"/>
            <a:ext cx="9516533" cy="5874429"/>
          </a:xfrm>
          <a:prstGeom prst="rect">
            <a:avLst/>
          </a:prstGeom>
        </p:spPr>
        <p:txBody>
          <a:bodyPr wrap="square">
            <a:spAutoFit/>
          </a:bodyPr>
          <a:lstStyle/>
          <a:p>
            <a:pPr algn="just">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4.6. </a:t>
            </a:r>
            <a:r>
              <a:rPr lang="fr-FR" sz="2000" b="1" dirty="0">
                <a:latin typeface="Times New Roman" panose="02020603050405020304" pitchFamily="18" charset="0"/>
                <a:ea typeface="Calibri" panose="020F0502020204030204" pitchFamily="34" charset="0"/>
                <a:cs typeface="Times New Roman" panose="02020603050405020304" pitchFamily="18" charset="0"/>
              </a:rPr>
              <a:t>La biodiversité:</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Les scientifiques recensent près de 1,7 millions d'espèces sont recensées.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a. Usages:</a:t>
            </a:r>
            <a:r>
              <a:rPr lang="fr-FR" sz="2000" dirty="0">
                <a:latin typeface="Times New Roman" panose="02020603050405020304" pitchFamily="18" charset="0"/>
                <a:ea typeface="Calibri" panose="020F0502020204030204" pitchFamily="34" charset="0"/>
                <a:cs typeface="Times New Roman" panose="02020603050405020304" pitchFamily="18" charset="0"/>
              </a:rPr>
              <a:t> La biodiversité fournit de nombreux biens et services à l'homme: approvisionnement en nourriture, eau douce et bois, stock de molécules chimiques utilisées en pharmacologie, assainissement des eaux et sols pollués, régulation des inondations et de l'érosion.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b. Rythme de reconstitution</a:t>
            </a:r>
            <a:r>
              <a:rPr lang="fr-FR" sz="2000" dirty="0">
                <a:latin typeface="Times New Roman" panose="02020603050405020304" pitchFamily="18" charset="0"/>
                <a:ea typeface="Calibri" panose="020F0502020204030204" pitchFamily="34" charset="0"/>
                <a:cs typeface="Times New Roman" panose="02020603050405020304" pitchFamily="18" charset="0"/>
              </a:rPr>
              <a:t>: au sein des espèces, le renouvellement des individus nécessite de quelques heures (c'est le cas des micro-organismes) à quelques semaines (insectes), voire à plusieurs années (arbres). En revanche, une espèce éteinte est définitivement perdue.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c. Stress:</a:t>
            </a:r>
            <a:r>
              <a:rPr lang="fr-FR" sz="2000" dirty="0">
                <a:latin typeface="Times New Roman" panose="02020603050405020304" pitchFamily="18" charset="0"/>
                <a:ea typeface="Calibri" panose="020F0502020204030204" pitchFamily="34" charset="0"/>
                <a:cs typeface="Times New Roman" panose="02020603050405020304" pitchFamily="18" charset="0"/>
              </a:rPr>
              <a:t> Le rythme actuel d'extinction des espèces serait de cent à mille fois supérieur à ce qu'il a été au cours des temps géologiques. </a:t>
            </a:r>
          </a:p>
          <a:p>
            <a:pPr algn="just">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d. Problématique :</a:t>
            </a:r>
            <a:r>
              <a:rPr lang="fr-FR" sz="2000" dirty="0">
                <a:latin typeface="Times New Roman" panose="02020603050405020304" pitchFamily="18" charset="0"/>
                <a:ea typeface="Calibri" panose="020F0502020204030204" pitchFamily="34" charset="0"/>
                <a:cs typeface="Times New Roman" panose="02020603050405020304" pitchFamily="18" charset="0"/>
              </a:rPr>
              <a:t> Destruction de l'habitat naturel, pollution (de l'eau, de l'air, des sols) ou encore du réchauffement climatique sont autant de menace pour la biodiversité. Avec pour conséquence, la perturbation des écosystèmes et des services rendus à l'homme. La forêt tropicale est aujourd'hui particulièrement </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menacée</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5307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839074" y="6492874"/>
            <a:ext cx="352926"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3</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223048" y="271903"/>
            <a:ext cx="5904373" cy="400110"/>
          </a:xfrm>
          <a:prstGeom prst="rect">
            <a:avLst/>
          </a:prstGeom>
        </p:spPr>
        <p:txBody>
          <a:bodyPr wrap="none">
            <a:spAutoFit/>
          </a:bodyPr>
          <a:lstStyle/>
          <a:p>
            <a:r>
              <a:rPr lang="fr-FR" sz="2000" b="1" dirty="0">
                <a:latin typeface="Times New Roman" panose="02020603050405020304" pitchFamily="18" charset="0"/>
                <a:cs typeface="Times New Roman" panose="02020603050405020304" pitchFamily="18" charset="0"/>
              </a:rPr>
              <a:t>4. OBJECTIFS EN TERMES DE COMPETENCES</a:t>
            </a:r>
          </a:p>
        </p:txBody>
      </p:sp>
      <p:sp>
        <p:nvSpPr>
          <p:cNvPr id="3" name="Rectangle 2"/>
          <p:cNvSpPr/>
          <p:nvPr/>
        </p:nvSpPr>
        <p:spPr>
          <a:xfrm>
            <a:off x="328418" y="758394"/>
            <a:ext cx="8382000" cy="1631216"/>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Le cours vise à fournir à l’étudiant les compétences </a:t>
            </a:r>
            <a:endParaRPr lang="fr-FR" sz="2000" dirty="0" smtClean="0">
              <a:latin typeface="Times New Roman" panose="02020603050405020304" pitchFamily="18" charset="0"/>
              <a:cs typeface="Times New Roman" panose="02020603050405020304" pitchFamily="18" charset="0"/>
            </a:endParaRP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Indentification </a:t>
            </a:r>
            <a:r>
              <a:rPr lang="fr-FR" sz="2000" dirty="0">
                <a:latin typeface="Times New Roman" panose="02020603050405020304" pitchFamily="18" charset="0"/>
                <a:cs typeface="Times New Roman" panose="02020603050405020304" pitchFamily="18" charset="0"/>
              </a:rPr>
              <a:t>des ressources naturelles </a:t>
            </a:r>
            <a:endParaRPr lang="fr-FR" sz="2000" dirty="0" smtClean="0">
              <a:latin typeface="Times New Roman" panose="02020603050405020304" pitchFamily="18" charset="0"/>
              <a:cs typeface="Times New Roman" panose="02020603050405020304" pitchFamily="18" charset="0"/>
            </a:endParaRP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Identifier </a:t>
            </a:r>
            <a:r>
              <a:rPr lang="fr-FR" sz="2000" dirty="0">
                <a:latin typeface="Times New Roman" panose="02020603050405020304" pitchFamily="18" charset="0"/>
                <a:cs typeface="Times New Roman" panose="02020603050405020304" pitchFamily="18" charset="0"/>
              </a:rPr>
              <a:t>les phénomènes catastrophiques de notre environnement</a:t>
            </a:r>
            <a:r>
              <a:rPr lang="fr-FR" sz="2000" dirty="0" smtClean="0">
                <a:latin typeface="Times New Roman" panose="02020603050405020304" pitchFamily="18" charset="0"/>
                <a:cs typeface="Times New Roman" panose="02020603050405020304" pitchFamily="18" charset="0"/>
              </a:rPr>
              <a:t>,</a:t>
            </a:r>
          </a:p>
          <a:p>
            <a:pPr marL="342900" indent="-342900" algn="just">
              <a:buFontTx/>
              <a:buChar char="-"/>
            </a:pPr>
            <a:r>
              <a:rPr lang="fr-FR" sz="2000" dirty="0" smtClean="0">
                <a:latin typeface="Times New Roman" panose="02020603050405020304" pitchFamily="18" charset="0"/>
                <a:cs typeface="Times New Roman" panose="02020603050405020304" pitchFamily="18" charset="0"/>
              </a:rPr>
              <a:t>Proposer </a:t>
            </a:r>
            <a:r>
              <a:rPr lang="fr-FR" sz="2000" dirty="0">
                <a:latin typeface="Times New Roman" panose="02020603050405020304" pitchFamily="18" charset="0"/>
                <a:cs typeface="Times New Roman" panose="02020603050405020304" pitchFamily="18" charset="0"/>
              </a:rPr>
              <a:t>des solutions pour une meilleur gestion et prévention de notre environnement.</a:t>
            </a:r>
          </a:p>
        </p:txBody>
      </p:sp>
      <p:sp>
        <p:nvSpPr>
          <p:cNvPr id="7" name="Rectangle 6"/>
          <p:cNvSpPr/>
          <p:nvPr/>
        </p:nvSpPr>
        <p:spPr>
          <a:xfrm>
            <a:off x="1058010" y="2389610"/>
            <a:ext cx="6722097" cy="400110"/>
          </a:xfrm>
          <a:prstGeom prst="rect">
            <a:avLst/>
          </a:prstGeom>
        </p:spPr>
        <p:txBody>
          <a:bodyPr wrap="none">
            <a:spAutoFit/>
          </a:bodyPr>
          <a:lstStyle/>
          <a:p>
            <a:r>
              <a:rPr lang="fr-FR" sz="2000" b="1" dirty="0" smtClean="0">
                <a:latin typeface="Times New Roman" panose="02020603050405020304" pitchFamily="18" charset="0"/>
                <a:cs typeface="Times New Roman" panose="02020603050405020304" pitchFamily="18" charset="0"/>
              </a:rPr>
              <a:t>5. CONTENU </a:t>
            </a:r>
            <a:r>
              <a:rPr lang="fr-FR" sz="2000" b="1" dirty="0">
                <a:latin typeface="Times New Roman" panose="02020603050405020304" pitchFamily="18" charset="0"/>
                <a:cs typeface="Times New Roman" panose="02020603050405020304" pitchFamily="18" charset="0"/>
              </a:rPr>
              <a:t>DÉTAILLÉ </a:t>
            </a:r>
            <a:r>
              <a:rPr lang="fr-FR" sz="2000" b="1" dirty="0" smtClean="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DEROULEMENT DU COUR</a:t>
            </a:r>
          </a:p>
        </p:txBody>
      </p:sp>
      <p:sp>
        <p:nvSpPr>
          <p:cNvPr id="8" name="Rectangle 7"/>
          <p:cNvSpPr/>
          <p:nvPr/>
        </p:nvSpPr>
        <p:spPr>
          <a:xfrm>
            <a:off x="328418" y="2989774"/>
            <a:ext cx="9450582" cy="3477875"/>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Pendant les quatre premières semaines du Cours notamment tout le mois </a:t>
            </a:r>
            <a:r>
              <a:rPr lang="fr-FR" sz="2000" dirty="0" smtClean="0">
                <a:latin typeface="Times New Roman" panose="02020603050405020304" pitchFamily="18" charset="0"/>
                <a:cs typeface="Times New Roman" panose="02020603050405020304" pitchFamily="18" charset="0"/>
              </a:rPr>
              <a:t>décembre </a:t>
            </a:r>
            <a:r>
              <a:rPr lang="fr-FR" sz="2000" dirty="0">
                <a:latin typeface="Times New Roman" panose="02020603050405020304" pitchFamily="18" charset="0"/>
                <a:cs typeface="Times New Roman" panose="02020603050405020304" pitchFamily="18" charset="0"/>
              </a:rPr>
              <a:t>seront dispensées les notions suivantes :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Première </a:t>
            </a:r>
            <a:r>
              <a:rPr lang="fr-FR" sz="2000" dirty="0">
                <a:latin typeface="Times New Roman" panose="02020603050405020304" pitchFamily="18" charset="0"/>
                <a:cs typeface="Times New Roman" panose="02020603050405020304" pitchFamily="18" charset="0"/>
              </a:rPr>
              <a:t>partie :  </a:t>
            </a:r>
            <a:r>
              <a:rPr lang="fr-FR" sz="2000" dirty="0" smtClean="0">
                <a:latin typeface="Times New Roman" panose="02020603050405020304" pitchFamily="18" charset="0"/>
                <a:cs typeface="Times New Roman" panose="02020603050405020304" pitchFamily="18" charset="0"/>
              </a:rPr>
              <a:t>généralités </a:t>
            </a:r>
            <a:r>
              <a:rPr lang="fr-FR" sz="2000" dirty="0">
                <a:latin typeface="Times New Roman" panose="02020603050405020304" pitchFamily="18" charset="0"/>
                <a:cs typeface="Times New Roman" panose="02020603050405020304" pitchFamily="18" charset="0"/>
              </a:rPr>
              <a:t>sur l’environnement </a:t>
            </a:r>
            <a:endParaRPr lang="fr-FR" sz="2000" dirty="0" smtClean="0">
              <a:latin typeface="Times New Roman" panose="02020603050405020304" pitchFamily="18" charset="0"/>
              <a:cs typeface="Times New Roman" panose="02020603050405020304" pitchFamily="18" charset="0"/>
            </a:endParaRPr>
          </a:p>
          <a:p>
            <a:pPr algn="just"/>
            <a:endParaRPr lang="fr-FR" sz="2000" dirty="0" smtClean="0">
              <a:latin typeface="Times New Roman" panose="02020603050405020304" pitchFamily="18" charset="0"/>
              <a:cs typeface="Times New Roman" panose="02020603050405020304" pitchFamily="18" charset="0"/>
            </a:endParaRPr>
          </a:p>
          <a:p>
            <a:pPr marL="457200" indent="-457200" algn="just">
              <a:buAutoNum type="alphaUcPeriod"/>
            </a:pPr>
            <a:r>
              <a:rPr lang="fr-FR" sz="2000" dirty="0" smtClean="0">
                <a:latin typeface="Times New Roman" panose="02020603050405020304" pitchFamily="18" charset="0"/>
                <a:cs typeface="Times New Roman" panose="02020603050405020304" pitchFamily="18" charset="0"/>
              </a:rPr>
              <a:t>Introduction </a:t>
            </a:r>
            <a:r>
              <a:rPr lang="fr-FR" sz="2000" dirty="0">
                <a:latin typeface="Times New Roman" panose="02020603050405020304" pitchFamily="18" charset="0"/>
                <a:cs typeface="Times New Roman" panose="02020603050405020304" pitchFamily="18" charset="0"/>
              </a:rPr>
              <a:t>sur les sciences de l’environnement </a:t>
            </a:r>
            <a:endParaRPr lang="fr-FR" sz="2000" dirty="0" smtClean="0">
              <a:latin typeface="Times New Roman" panose="02020603050405020304" pitchFamily="18" charset="0"/>
              <a:cs typeface="Times New Roman" panose="02020603050405020304" pitchFamily="18" charset="0"/>
            </a:endParaRPr>
          </a:p>
          <a:p>
            <a:pPr marL="457200" indent="-457200" algn="just">
              <a:buAutoNum type="alphaUcPeriod"/>
            </a:pPr>
            <a:r>
              <a:rPr lang="fr-FR" sz="2000" dirty="0" smtClean="0">
                <a:latin typeface="Times New Roman" panose="02020603050405020304" pitchFamily="18" charset="0"/>
                <a:cs typeface="Times New Roman" panose="02020603050405020304" pitchFamily="18" charset="0"/>
              </a:rPr>
              <a:t>Présentation </a:t>
            </a:r>
            <a:r>
              <a:rPr lang="fr-FR" sz="2000" dirty="0">
                <a:latin typeface="Times New Roman" panose="02020603050405020304" pitchFamily="18" charset="0"/>
                <a:cs typeface="Times New Roman" panose="02020603050405020304" pitchFamily="18" charset="0"/>
              </a:rPr>
              <a:t>des ressources naturelles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         a</a:t>
            </a:r>
            <a:r>
              <a:rPr lang="fr-FR" sz="2000" dirty="0">
                <a:latin typeface="Times New Roman" panose="02020603050405020304" pitchFamily="18" charset="0"/>
                <a:cs typeface="Times New Roman" panose="02020603050405020304" pitchFamily="18" charset="0"/>
              </a:rPr>
              <a:t>. Atmosphère et climat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b</a:t>
            </a:r>
            <a:r>
              <a:rPr lang="fr-FR" sz="2000" dirty="0">
                <a:latin typeface="Times New Roman" panose="02020603050405020304" pitchFamily="18" charset="0"/>
                <a:cs typeface="Times New Roman" panose="02020603050405020304" pitchFamily="18" charset="0"/>
              </a:rPr>
              <a:t>. Eaux : océans et mers, eaux douces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c</a:t>
            </a:r>
            <a:r>
              <a:rPr lang="fr-FR" sz="2000" dirty="0">
                <a:latin typeface="Times New Roman" panose="02020603050405020304" pitchFamily="18" charset="0"/>
                <a:cs typeface="Times New Roman" panose="02020603050405020304" pitchFamily="18" charset="0"/>
              </a:rPr>
              <a:t>. Biodiversité végétale et animale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d</a:t>
            </a:r>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Roches</a:t>
            </a:r>
            <a:r>
              <a:rPr lang="fr-FR" sz="2000" dirty="0">
                <a:latin typeface="Times New Roman" panose="02020603050405020304" pitchFamily="18" charset="0"/>
                <a:cs typeface="Times New Roman" panose="02020603050405020304" pitchFamily="18" charset="0"/>
              </a:rPr>
              <a:t>, sols et reliefs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         e</a:t>
            </a:r>
            <a:r>
              <a:rPr lang="fr-FR" sz="2000" dirty="0">
                <a:latin typeface="Times New Roman" panose="02020603050405020304" pitchFamily="18" charset="0"/>
                <a:cs typeface="Times New Roman" panose="02020603050405020304" pitchFamily="18" charset="0"/>
              </a:rPr>
              <a:t>. Ressources </a:t>
            </a:r>
            <a:r>
              <a:rPr lang="fr-FR" sz="2000" dirty="0" smtClean="0">
                <a:latin typeface="Times New Roman" panose="02020603050405020304" pitchFamily="18" charset="0"/>
                <a:cs typeface="Times New Roman" panose="02020603050405020304" pitchFamily="18" charset="0"/>
              </a:rPr>
              <a:t>minérales</a:t>
            </a:r>
            <a:endParaRPr lang="fr-FR" dirty="0"/>
          </a:p>
        </p:txBody>
      </p:sp>
    </p:spTree>
    <p:extLst>
      <p:ext uri="{BB962C8B-B14F-4D97-AF65-F5344CB8AC3E}">
        <p14:creationId xmlns:p14="http://schemas.microsoft.com/office/powerpoint/2010/main" val="562884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30</a:t>
            </a:fld>
            <a:endParaRPr lang="fr-FR"/>
          </a:p>
        </p:txBody>
      </p:sp>
      <p:sp>
        <p:nvSpPr>
          <p:cNvPr id="6" name="Espace réservé du contenu 5"/>
          <p:cNvSpPr>
            <a:spLocks noGrp="1"/>
          </p:cNvSpPr>
          <p:nvPr>
            <p:ph idx="1"/>
          </p:nvPr>
        </p:nvSpPr>
        <p:spPr>
          <a:xfrm>
            <a:off x="465667" y="1054630"/>
            <a:ext cx="9001125" cy="2619903"/>
          </a:xfrm>
        </p:spPr>
        <p:txBody>
          <a:bodyPr/>
          <a:lstStyle/>
          <a:p>
            <a:pPr>
              <a:buFont typeface="Wingdings 2" panose="05020102010507070707" pitchFamily="18" charset="2"/>
              <a:buNone/>
            </a:pPr>
            <a:r>
              <a:rPr lang="fr-FR" sz="2800" b="1" dirty="0" smtClean="0">
                <a:solidFill>
                  <a:srgbClr val="FF3300"/>
                </a:solidFill>
                <a:latin typeface="Bookman Old Style" panose="02050604050505020204" pitchFamily="18" charset="0"/>
              </a:rPr>
              <a:t>	</a:t>
            </a:r>
            <a:r>
              <a:rPr lang="fr-FR" b="1" dirty="0" smtClean="0">
                <a:latin typeface="Bookman Old Style" panose="02050604050505020204" pitchFamily="18" charset="0"/>
              </a:rPr>
              <a:t>Plus précisément, la Diversité Biologique est l’ensemble des êtres vivants et les milieux où ils vivent.</a:t>
            </a:r>
            <a:endParaRPr lang="fr-FR" sz="800" b="1" dirty="0" smtClean="0">
              <a:solidFill>
                <a:srgbClr val="FF3300"/>
              </a:solidFill>
              <a:latin typeface="Bookman Old Style" panose="02050604050505020204" pitchFamily="18" charset="0"/>
            </a:endParaRPr>
          </a:p>
          <a:p>
            <a:pPr>
              <a:buFont typeface="Wingdings 2" panose="05020102010507070707" pitchFamily="18" charset="2"/>
              <a:buNone/>
            </a:pPr>
            <a:r>
              <a:rPr lang="fr-FR" b="1" dirty="0" smtClean="0">
                <a:solidFill>
                  <a:srgbClr val="008000"/>
                </a:solidFill>
                <a:latin typeface="Bookman Old Style" panose="02050604050505020204" pitchFamily="18" charset="0"/>
              </a:rPr>
              <a:t>	</a:t>
            </a:r>
            <a:r>
              <a:rPr lang="fr-FR" b="1" dirty="0" smtClean="0">
                <a:latin typeface="Bookman Old Style" panose="02050604050505020204" pitchFamily="18" charset="0"/>
              </a:rPr>
              <a:t>Elle se traduit en termes de :</a:t>
            </a:r>
            <a:endParaRPr lang="fr-FR" sz="1000" b="1" dirty="0" smtClean="0">
              <a:latin typeface="Bookman Old Style" panose="02050604050505020204" pitchFamily="18" charset="0"/>
            </a:endParaRPr>
          </a:p>
          <a:p>
            <a:r>
              <a:rPr lang="fr-FR" b="1" dirty="0" smtClean="0">
                <a:solidFill>
                  <a:srgbClr val="FFC000"/>
                </a:solidFill>
                <a:latin typeface="Bookman Old Style" panose="02050604050505020204" pitchFamily="18" charset="0"/>
              </a:rPr>
              <a:t>gènes</a:t>
            </a:r>
            <a:r>
              <a:rPr lang="fr-FR" b="1" dirty="0" smtClean="0">
                <a:solidFill>
                  <a:srgbClr val="008000"/>
                </a:solidFill>
                <a:latin typeface="Bookman Old Style" panose="02050604050505020204" pitchFamily="18" charset="0"/>
              </a:rPr>
              <a:t> --------</a:t>
            </a:r>
            <a:r>
              <a:rPr lang="fr-FR" b="1" dirty="0" smtClean="0">
                <a:solidFill>
                  <a:srgbClr val="008000"/>
                </a:solidFill>
                <a:latin typeface="Bookman Old Style" panose="02050604050505020204" pitchFamily="18" charset="0"/>
                <a:sym typeface="Wingdings" panose="05000000000000000000" pitchFamily="2" charset="2"/>
              </a:rPr>
              <a:t> diversité génétique</a:t>
            </a:r>
          </a:p>
          <a:p>
            <a:r>
              <a:rPr lang="fr-FR" b="1" dirty="0" smtClean="0">
                <a:solidFill>
                  <a:srgbClr val="FFC000"/>
                </a:solidFill>
                <a:latin typeface="Bookman Old Style" panose="02050604050505020204" pitchFamily="18" charset="0"/>
                <a:sym typeface="Wingdings" panose="05000000000000000000" pitchFamily="2" charset="2"/>
              </a:rPr>
              <a:t>espèces</a:t>
            </a:r>
            <a:r>
              <a:rPr lang="fr-FR" b="1" dirty="0" smtClean="0">
                <a:solidFill>
                  <a:srgbClr val="008000"/>
                </a:solidFill>
                <a:latin typeface="Bookman Old Style" panose="02050604050505020204" pitchFamily="18" charset="0"/>
                <a:sym typeface="Wingdings" panose="05000000000000000000" pitchFamily="2" charset="2"/>
              </a:rPr>
              <a:t>------ diversité spécifique</a:t>
            </a:r>
          </a:p>
          <a:p>
            <a:r>
              <a:rPr lang="fr-FR" b="1" dirty="0" smtClean="0">
                <a:solidFill>
                  <a:srgbClr val="FFC000"/>
                </a:solidFill>
                <a:latin typeface="Bookman Old Style" panose="02050604050505020204" pitchFamily="18" charset="0"/>
                <a:sym typeface="Wingdings" panose="05000000000000000000" pitchFamily="2" charset="2"/>
              </a:rPr>
              <a:t>écosystèmes</a:t>
            </a:r>
            <a:r>
              <a:rPr lang="fr-FR" b="1" dirty="0" smtClean="0">
                <a:solidFill>
                  <a:srgbClr val="008000"/>
                </a:solidFill>
                <a:latin typeface="Bookman Old Style" panose="02050604050505020204" pitchFamily="18" charset="0"/>
                <a:sym typeface="Wingdings" panose="05000000000000000000" pitchFamily="2" charset="2"/>
              </a:rPr>
              <a:t> diversité écosystémique 	</a:t>
            </a:r>
            <a:r>
              <a:rPr lang="fr-FR" b="1" dirty="0" smtClean="0">
                <a:solidFill>
                  <a:srgbClr val="FFC000"/>
                </a:solidFill>
                <a:latin typeface="Bookman Old Style" panose="02050604050505020204" pitchFamily="18" charset="0"/>
                <a:sym typeface="Wingdings" panose="05000000000000000000" pitchFamily="2" charset="2"/>
              </a:rPr>
              <a:t>(diversité des habitats)</a:t>
            </a:r>
            <a:endParaRPr lang="fr-FR" b="1" dirty="0" smtClean="0">
              <a:solidFill>
                <a:srgbClr val="FFC000"/>
              </a:solidFill>
              <a:latin typeface="Bookman Old Style" panose="02050604050505020204" pitchFamily="18" charset="0"/>
            </a:endParaRPr>
          </a:p>
        </p:txBody>
      </p:sp>
      <p:sp>
        <p:nvSpPr>
          <p:cNvPr id="8" name="Titre 1"/>
          <p:cNvSpPr txBox="1">
            <a:spLocks/>
          </p:cNvSpPr>
          <p:nvPr/>
        </p:nvSpPr>
        <p:spPr>
          <a:xfrm>
            <a:off x="285750" y="228600"/>
            <a:ext cx="7572375" cy="1143000"/>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smtClean="0">
                <a:latin typeface="Bauhaus 93" pitchFamily="82" charset="0"/>
              </a:rPr>
              <a:t/>
            </a:r>
            <a:br>
              <a:rPr lang="fr-FR" b="1" smtClean="0">
                <a:latin typeface="Bauhaus 93" pitchFamily="82" charset="0"/>
              </a:rPr>
            </a:br>
            <a:r>
              <a:rPr lang="fr-FR" b="1" smtClean="0">
                <a:latin typeface="Bauhaus 93" pitchFamily="82" charset="0"/>
              </a:rPr>
              <a:t>I. DIVERSITE GENETIQUE</a:t>
            </a:r>
            <a:br>
              <a:rPr lang="fr-FR" b="1" smtClean="0">
                <a:latin typeface="Bauhaus 93" pitchFamily="82" charset="0"/>
              </a:rPr>
            </a:br>
            <a:endParaRPr lang="fr-FR" dirty="0"/>
          </a:p>
        </p:txBody>
      </p:sp>
      <p:sp>
        <p:nvSpPr>
          <p:cNvPr id="10" name="Titre 1"/>
          <p:cNvSpPr txBox="1">
            <a:spLocks/>
          </p:cNvSpPr>
          <p:nvPr/>
        </p:nvSpPr>
        <p:spPr>
          <a:xfrm>
            <a:off x="872068" y="3674533"/>
            <a:ext cx="4157133" cy="905934"/>
          </a:xfrm>
          <a:prstGeom prst="rect">
            <a:avLst/>
          </a:prstGeom>
        </p:spPr>
        <p:txBody>
          <a:bodyPr vert="horz" lIns="91440" tIns="45720" rIns="91440" bIns="45720" rtlCol="0" anchor="t">
            <a:normAutofit fontScale="5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b="1" dirty="0" smtClean="0">
                <a:latin typeface="Bauhaus 93" pitchFamily="82" charset="0"/>
              </a:rPr>
              <a:t/>
            </a:r>
            <a:br>
              <a:rPr lang="fr-FR" b="1" dirty="0" smtClean="0">
                <a:latin typeface="Bauhaus 93" pitchFamily="82" charset="0"/>
              </a:rPr>
            </a:br>
            <a:r>
              <a:rPr lang="fr-FR" b="1" dirty="0" smtClean="0">
                <a:latin typeface="Bauhaus 93" pitchFamily="82" charset="0"/>
              </a:rPr>
              <a:t>I. DIVERSITE GENETIQUE</a:t>
            </a:r>
            <a:br>
              <a:rPr lang="fr-FR" b="1" dirty="0" smtClean="0">
                <a:latin typeface="Bauhaus 93" pitchFamily="82" charset="0"/>
              </a:rPr>
            </a:br>
            <a:endParaRPr lang="fr-FR" dirty="0"/>
          </a:p>
        </p:txBody>
      </p:sp>
      <p:sp>
        <p:nvSpPr>
          <p:cNvPr id="11" name="Espace réservé du contenu 2"/>
          <p:cNvSpPr txBox="1">
            <a:spLocks/>
          </p:cNvSpPr>
          <p:nvPr/>
        </p:nvSpPr>
        <p:spPr>
          <a:xfrm>
            <a:off x="386558" y="4285587"/>
            <a:ext cx="9316242" cy="2572413"/>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70000"/>
              </a:lnSpc>
              <a:buFont typeface="Wingdings 2" panose="05020102010507070707" pitchFamily="18" charset="2"/>
              <a:buNone/>
            </a:pPr>
            <a:r>
              <a:rPr lang="fr-FR" sz="800" dirty="0"/>
              <a:t>	</a:t>
            </a:r>
            <a:r>
              <a:rPr lang="fr-FR" sz="8000" dirty="0" smtClean="0">
                <a:latin typeface="Times New Roman" panose="02020603050405020304" pitchFamily="18" charset="0"/>
                <a:cs typeface="Times New Roman" panose="02020603050405020304" pitchFamily="18" charset="0"/>
              </a:rPr>
              <a:t>La perpétuation de la vie dans sa diversité est liée à la multiplicité des caractères contenus dans le code génétique des plantes et des animaux.</a:t>
            </a:r>
          </a:p>
          <a:p>
            <a:pPr algn="just">
              <a:lnSpc>
                <a:spcPct val="170000"/>
              </a:lnSpc>
              <a:buFont typeface="Wingdings 2" panose="05020102010507070707" pitchFamily="18" charset="2"/>
              <a:buNone/>
            </a:pPr>
            <a:r>
              <a:rPr lang="fr-FR" sz="8000" dirty="0">
                <a:latin typeface="Times New Roman" panose="02020603050405020304" pitchFamily="18" charset="0"/>
                <a:cs typeface="Times New Roman" panose="02020603050405020304" pitchFamily="18" charset="0"/>
              </a:rPr>
              <a:t>	</a:t>
            </a:r>
            <a:r>
              <a:rPr lang="fr-FR" sz="8000" dirty="0" smtClean="0">
                <a:latin typeface="Times New Roman" panose="02020603050405020304" pitchFamily="18" charset="0"/>
                <a:cs typeface="Times New Roman" panose="02020603050405020304" pitchFamily="18" charset="0"/>
              </a:rPr>
              <a:t>La nature, lorsqu’elle est en équilibre, se comporte comme une banque de gènes, dans laquelle l’on peut prélever des ressources lorsqu'on cherche à "améliorer" une espèce pour la rendre plus productive ou plus résistante. </a:t>
            </a:r>
          </a:p>
        </p:txBody>
      </p:sp>
    </p:spTree>
    <p:extLst>
      <p:ext uri="{BB962C8B-B14F-4D97-AF65-F5344CB8AC3E}">
        <p14:creationId xmlns:p14="http://schemas.microsoft.com/office/powerpoint/2010/main" val="718419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31</a:t>
            </a:fld>
            <a:endParaRPr lang="fr-FR"/>
          </a:p>
        </p:txBody>
      </p:sp>
      <p:sp>
        <p:nvSpPr>
          <p:cNvPr id="7" name="Titre 1"/>
          <p:cNvSpPr>
            <a:spLocks noGrp="1"/>
          </p:cNvSpPr>
          <p:nvPr>
            <p:ph type="title"/>
          </p:nvPr>
        </p:nvSpPr>
        <p:spPr>
          <a:xfrm>
            <a:off x="457200" y="228600"/>
            <a:ext cx="5080000" cy="626533"/>
          </a:xfrm>
        </p:spPr>
        <p:txBody>
          <a:bodyPr>
            <a:normAutofit fontScale="90000"/>
          </a:bodyPr>
          <a:lstStyle/>
          <a:p>
            <a:pPr algn="l">
              <a:defRPr/>
            </a:pPr>
            <a:r>
              <a:rPr lang="fr-FR" b="1" dirty="0" smtClean="0">
                <a:latin typeface="Bauhaus 93" pitchFamily="82" charset="0"/>
              </a:rPr>
              <a:t>II. DIVERSITE SPECIFIQUE</a:t>
            </a:r>
            <a:br>
              <a:rPr lang="fr-FR" b="1" dirty="0" smtClean="0">
                <a:latin typeface="Bauhaus 93" pitchFamily="82" charset="0"/>
              </a:rPr>
            </a:br>
            <a:endParaRPr lang="fr-FR" dirty="0"/>
          </a:p>
        </p:txBody>
      </p:sp>
      <p:sp>
        <p:nvSpPr>
          <p:cNvPr id="8" name="Espace réservé du contenu 2"/>
          <p:cNvSpPr>
            <a:spLocks noGrp="1"/>
          </p:cNvSpPr>
          <p:nvPr>
            <p:ph idx="1"/>
          </p:nvPr>
        </p:nvSpPr>
        <p:spPr>
          <a:xfrm>
            <a:off x="279400" y="855133"/>
            <a:ext cx="8830733" cy="2040467"/>
          </a:xfrm>
        </p:spPr>
        <p:txBody>
          <a:bodyPr>
            <a:normAutofit fontScale="85000" lnSpcReduction="20000"/>
          </a:bodyPr>
          <a:lstStyle/>
          <a:p>
            <a:pPr>
              <a:lnSpc>
                <a:spcPct val="160000"/>
              </a:lnSpc>
              <a:buFont typeface="Wingdings 2" panose="05020102010507070707" pitchFamily="18" charset="2"/>
              <a:buNone/>
            </a:pPr>
            <a:r>
              <a:rPr lang="fr-FR" sz="1100" b="1" dirty="0">
                <a:latin typeface="Bauhaus 93" panose="04030905020B02020C02" pitchFamily="82" charset="0"/>
              </a:rPr>
              <a:t>	</a:t>
            </a:r>
            <a:r>
              <a:rPr lang="fr-FR" sz="2400" dirty="0" smtClean="0">
                <a:latin typeface="Times New Roman" panose="02020603050405020304" pitchFamily="18" charset="0"/>
                <a:cs typeface="Times New Roman" panose="02020603050405020304" pitchFamily="18" charset="0"/>
              </a:rPr>
              <a:t>La diversité spécifique fait référence à l'existence de plusieurs espèces différentes dans un biotope.</a:t>
            </a:r>
          </a:p>
          <a:p>
            <a:pPr>
              <a:lnSpc>
                <a:spcPct val="160000"/>
              </a:lnSpc>
              <a:buFont typeface="Wingdings 2" panose="05020102010507070707" pitchFamily="18" charset="2"/>
              <a:buNone/>
            </a:pPr>
            <a:r>
              <a:rPr lang="fr-FR" sz="2400" dirty="0" smtClean="0">
                <a:latin typeface="Times New Roman" panose="02020603050405020304" pitchFamily="18" charset="0"/>
                <a:cs typeface="Times New Roman" panose="02020603050405020304" pitchFamily="18" charset="0"/>
              </a:rPr>
              <a:t>	Environ 16 034 espèces de plantes (diversité floristique)  et d’animaux (diversité faunique), ont été signalées en Côte d’Ivoire (Monographie 1998)</a:t>
            </a:r>
          </a:p>
        </p:txBody>
      </p:sp>
      <p:sp>
        <p:nvSpPr>
          <p:cNvPr id="9" name="Titre 1"/>
          <p:cNvSpPr txBox="1">
            <a:spLocks/>
          </p:cNvSpPr>
          <p:nvPr/>
        </p:nvSpPr>
        <p:spPr>
          <a:xfrm>
            <a:off x="457200" y="2895600"/>
            <a:ext cx="3598333" cy="558800"/>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fr-FR" sz="3200" b="1" dirty="0" smtClean="0"/>
          </a:p>
          <a:p>
            <a:pPr>
              <a:defRPr/>
            </a:pPr>
            <a:r>
              <a:rPr lang="fr-FR" sz="8000" b="1" dirty="0" smtClean="0"/>
              <a:t>2.1 DIVERSITE FLORISTIQUE</a:t>
            </a:r>
            <a:r>
              <a:rPr lang="fr-FR" dirty="0" smtClean="0"/>
              <a:t/>
            </a:r>
            <a:br>
              <a:rPr lang="fr-FR" dirty="0" smtClean="0"/>
            </a:br>
            <a:endParaRPr lang="fr-FR" dirty="0"/>
          </a:p>
        </p:txBody>
      </p:sp>
      <p:sp>
        <p:nvSpPr>
          <p:cNvPr id="10" name="Espace réservé du contenu 2"/>
          <p:cNvSpPr txBox="1">
            <a:spLocks/>
          </p:cNvSpPr>
          <p:nvPr/>
        </p:nvSpPr>
        <p:spPr>
          <a:xfrm>
            <a:off x="1017322" y="3310468"/>
            <a:ext cx="6966745" cy="347133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Tx/>
              <a:buChar char="-"/>
            </a:pPr>
            <a:r>
              <a:rPr lang="fr-FR" sz="2000" dirty="0" smtClean="0">
                <a:latin typeface="Times New Roman" panose="02020603050405020304" pitchFamily="18" charset="0"/>
                <a:cs typeface="Times New Roman" panose="02020603050405020304" pitchFamily="18" charset="0"/>
              </a:rPr>
              <a:t>Virus:				    84</a:t>
            </a:r>
          </a:p>
          <a:p>
            <a:pPr>
              <a:buFontTx/>
              <a:buChar char="-"/>
            </a:pPr>
            <a:r>
              <a:rPr lang="fr-FR" sz="2000" dirty="0" smtClean="0">
                <a:latin typeface="Times New Roman" panose="02020603050405020304" pitchFamily="18" charset="0"/>
                <a:cs typeface="Times New Roman" panose="02020603050405020304" pitchFamily="18" charset="0"/>
              </a:rPr>
              <a:t>Bactéries			           non déterminés</a:t>
            </a:r>
          </a:p>
          <a:p>
            <a:pPr>
              <a:buFontTx/>
              <a:buChar char="-"/>
            </a:pPr>
            <a:r>
              <a:rPr lang="fr-FR" sz="2000" dirty="0" smtClean="0">
                <a:latin typeface="Times New Roman" panose="02020603050405020304" pitchFamily="18" charset="0"/>
                <a:cs typeface="Times New Roman" panose="02020603050405020304" pitchFamily="18" charset="0"/>
              </a:rPr>
              <a:t>Algues et Protozoaires     2 488</a:t>
            </a:r>
          </a:p>
          <a:p>
            <a:pPr>
              <a:buFontTx/>
              <a:buChar char="-"/>
            </a:pPr>
            <a:r>
              <a:rPr lang="fr-FR" sz="2000" dirty="0" smtClean="0">
                <a:latin typeface="Times New Roman" panose="02020603050405020304" pitchFamily="18" charset="0"/>
                <a:cs typeface="Times New Roman" panose="02020603050405020304" pitchFamily="18" charset="0"/>
              </a:rPr>
              <a:t>Champignons:		           388</a:t>
            </a:r>
          </a:p>
          <a:p>
            <a:pPr>
              <a:buFontTx/>
              <a:buChar char="-"/>
            </a:pPr>
            <a:r>
              <a:rPr lang="fr-FR" sz="2000" dirty="0" smtClean="0">
                <a:latin typeface="Times New Roman" panose="02020603050405020304" pitchFamily="18" charset="0"/>
                <a:cs typeface="Times New Roman" panose="02020603050405020304" pitchFamily="18" charset="0"/>
              </a:rPr>
              <a:t>Bryophytes:			    55</a:t>
            </a:r>
          </a:p>
          <a:p>
            <a:pPr>
              <a:buFontTx/>
              <a:buChar char="-"/>
            </a:pPr>
            <a:r>
              <a:rPr lang="fr-FR" sz="2000" dirty="0" smtClean="0">
                <a:latin typeface="Times New Roman" panose="02020603050405020304" pitchFamily="18" charset="0"/>
                <a:cs typeface="Times New Roman" panose="02020603050405020304" pitchFamily="18" charset="0"/>
              </a:rPr>
              <a:t>Ptéridophytes		           209</a:t>
            </a:r>
          </a:p>
          <a:p>
            <a:pPr>
              <a:buFontTx/>
              <a:buChar char="-"/>
            </a:pPr>
            <a:r>
              <a:rPr lang="fr-FR" sz="2000" dirty="0" smtClean="0">
                <a:latin typeface="Times New Roman" panose="02020603050405020304" pitchFamily="18" charset="0"/>
                <a:cs typeface="Times New Roman" panose="02020603050405020304" pitchFamily="18" charset="0"/>
              </a:rPr>
              <a:t>Gymnospermes		     17</a:t>
            </a:r>
          </a:p>
          <a:p>
            <a:pPr>
              <a:buFontTx/>
              <a:buChar char="-"/>
            </a:pPr>
            <a:r>
              <a:rPr lang="fr-FR" sz="2000" dirty="0" smtClean="0">
                <a:latin typeface="Times New Roman" panose="02020603050405020304" pitchFamily="18" charset="0"/>
                <a:cs typeface="Times New Roman" panose="02020603050405020304" pitchFamily="18" charset="0"/>
              </a:rPr>
              <a:t>Angiospermes	                   3 836* + </a:t>
            </a:r>
            <a:r>
              <a:rPr lang="fr-FR" sz="2000" b="1" dirty="0" smtClean="0">
                <a:latin typeface="Times New Roman" panose="02020603050405020304" pitchFamily="18" charset="0"/>
                <a:cs typeface="Times New Roman" panose="02020603050405020304" pitchFamily="18" charset="0"/>
              </a:rPr>
              <a:t>10 nouvelles</a:t>
            </a:r>
          </a:p>
        </p:txBody>
      </p:sp>
    </p:spTree>
    <p:extLst>
      <p:ext uri="{BB962C8B-B14F-4D97-AF65-F5344CB8AC3E}">
        <p14:creationId xmlns:p14="http://schemas.microsoft.com/office/powerpoint/2010/main" val="1315417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32</a:t>
            </a:fld>
            <a:endParaRPr lang="fr-FR"/>
          </a:p>
        </p:txBody>
      </p:sp>
      <p:sp>
        <p:nvSpPr>
          <p:cNvPr id="6" name="Titre 1"/>
          <p:cNvSpPr>
            <a:spLocks noGrp="1"/>
          </p:cNvSpPr>
          <p:nvPr>
            <p:ph type="title"/>
          </p:nvPr>
        </p:nvSpPr>
        <p:spPr>
          <a:xfrm>
            <a:off x="457201" y="228600"/>
            <a:ext cx="5105400" cy="601133"/>
          </a:xfrm>
        </p:spPr>
        <p:txBody>
          <a:bodyPr>
            <a:normAutofit fontScale="90000"/>
          </a:bodyPr>
          <a:lstStyle/>
          <a:p>
            <a:pPr algn="l">
              <a:defRPr/>
            </a:pPr>
            <a:r>
              <a:rPr lang="fr-FR" sz="2700" b="1" dirty="0" smtClean="0">
                <a:solidFill>
                  <a:schemeClr val="tx1"/>
                </a:solidFill>
                <a:latin typeface="Times New Roman" panose="02020603050405020304" pitchFamily="18" charset="0"/>
                <a:cs typeface="Times New Roman" panose="02020603050405020304" pitchFamily="18" charset="0"/>
              </a:rPr>
              <a:t>2.2 DIVERSITE FAUNIQUE </a:t>
            </a:r>
            <a:r>
              <a:rPr lang="fr-FR" sz="3600" b="1" dirty="0" smtClean="0"/>
              <a:t/>
            </a:r>
            <a:br>
              <a:rPr lang="fr-FR" sz="3600" b="1" dirty="0" smtClean="0"/>
            </a:br>
            <a:endParaRPr lang="fr-FR" sz="3600" b="1" dirty="0"/>
          </a:p>
        </p:txBody>
      </p:sp>
      <p:sp>
        <p:nvSpPr>
          <p:cNvPr id="7" name="Espace réservé du contenu 2"/>
          <p:cNvSpPr>
            <a:spLocks noGrp="1"/>
          </p:cNvSpPr>
          <p:nvPr>
            <p:ph idx="1"/>
          </p:nvPr>
        </p:nvSpPr>
        <p:spPr>
          <a:xfrm>
            <a:off x="314854" y="829733"/>
            <a:ext cx="7432145" cy="3414183"/>
          </a:xfrm>
        </p:spPr>
        <p:txBody>
          <a:bodyPr/>
          <a:lstStyle/>
          <a:p>
            <a:pPr>
              <a:buFont typeface="Wingdings 2" panose="05020102010507070707" pitchFamily="18" charset="2"/>
              <a:buNone/>
            </a:pPr>
            <a:endParaRPr lang="fr-FR" dirty="0" smtClean="0"/>
          </a:p>
          <a:p>
            <a:pPr>
              <a:buFont typeface="Wingdings 2" panose="05020102010507070707" pitchFamily="18" charset="2"/>
              <a:buNone/>
            </a:pPr>
            <a:r>
              <a:rPr lang="fr-FR" dirty="0" smtClean="0"/>
              <a:t>	</a:t>
            </a:r>
            <a:r>
              <a:rPr lang="fr-FR" sz="2000" dirty="0" smtClean="0">
                <a:latin typeface="Times New Roman" panose="02020603050405020304" pitchFamily="18" charset="0"/>
                <a:cs typeface="Times New Roman" panose="02020603050405020304" pitchFamily="18" charset="0"/>
              </a:rPr>
              <a:t>Mollusques				      611	</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Arachnides				       237</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Myriapodes				      132</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Crustacés				             302</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Insectes			                    5 493</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Batraciens ou Amphibiens	       76</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Reptiles					       134</a:t>
            </a:r>
          </a:p>
        </p:txBody>
      </p:sp>
      <p:sp>
        <p:nvSpPr>
          <p:cNvPr id="9" name="Rectangle 8"/>
          <p:cNvSpPr/>
          <p:nvPr/>
        </p:nvSpPr>
        <p:spPr>
          <a:xfrm>
            <a:off x="586930" y="4243916"/>
            <a:ext cx="4512734" cy="1015663"/>
          </a:xfrm>
          <a:prstGeom prst="rect">
            <a:avLst/>
          </a:prstGeom>
        </p:spPr>
        <p:txBody>
          <a:bodyPr wrap="square">
            <a:spAutoFit/>
          </a:bodyPr>
          <a:lstStyle/>
          <a:p>
            <a:pPr>
              <a:buFont typeface="Wingdings 2" panose="05020102010507070707" pitchFamily="18" charset="2"/>
              <a:buNone/>
            </a:pPr>
            <a:r>
              <a:rPr lang="fr-FR" sz="2000" dirty="0">
                <a:latin typeface="Times New Roman" panose="02020603050405020304" pitchFamily="18" charset="0"/>
                <a:cs typeface="Times New Roman" panose="02020603050405020304" pitchFamily="18" charset="0"/>
              </a:rPr>
              <a:t>Oiseaux			</a:t>
            </a:r>
            <a:r>
              <a:rPr lang="fr-FR" sz="2000" dirty="0" smtClean="0">
                <a:latin typeface="Times New Roman" panose="02020603050405020304" pitchFamily="18" charset="0"/>
                <a:cs typeface="Times New Roman" panose="02020603050405020304" pitchFamily="18" charset="0"/>
              </a:rPr>
              <a:t>          712</a:t>
            </a:r>
            <a:endParaRPr lang="fr-FR" sz="2000" dirty="0">
              <a:latin typeface="Times New Roman" panose="02020603050405020304" pitchFamily="18" charset="0"/>
              <a:cs typeface="Times New Roman" panose="02020603050405020304" pitchFamily="18" charset="0"/>
            </a:endParaRP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Mammifères</a:t>
            </a:r>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163</a:t>
            </a:r>
            <a:endParaRPr lang="fr-FR" sz="2000" dirty="0">
              <a:latin typeface="Times New Roman" panose="02020603050405020304" pitchFamily="18" charset="0"/>
              <a:cs typeface="Times New Roman" panose="02020603050405020304" pitchFamily="18" charset="0"/>
            </a:endParaRP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Poissons</a:t>
            </a:r>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496</a:t>
            </a:r>
          </a:p>
        </p:txBody>
      </p:sp>
    </p:spTree>
    <p:extLst>
      <p:ext uri="{BB962C8B-B14F-4D97-AF65-F5344CB8AC3E}">
        <p14:creationId xmlns:p14="http://schemas.microsoft.com/office/powerpoint/2010/main" val="4152209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33</a:t>
            </a:fld>
            <a:endParaRPr lang="fr-FR"/>
          </a:p>
        </p:txBody>
      </p:sp>
      <p:sp>
        <p:nvSpPr>
          <p:cNvPr id="3" name="Titre 1"/>
          <p:cNvSpPr>
            <a:spLocks noGrp="1"/>
          </p:cNvSpPr>
          <p:nvPr>
            <p:ph type="title"/>
          </p:nvPr>
        </p:nvSpPr>
        <p:spPr>
          <a:xfrm>
            <a:off x="457200" y="228600"/>
            <a:ext cx="6019800" cy="601133"/>
          </a:xfrm>
        </p:spPr>
        <p:txBody>
          <a:bodyPr>
            <a:normAutofit fontScale="90000"/>
          </a:bodyPr>
          <a:lstStyle/>
          <a:p>
            <a:pPr algn="l">
              <a:defRPr/>
            </a:pPr>
            <a:r>
              <a:rPr lang="fr-FR" sz="2700" b="1" dirty="0" smtClean="0">
                <a:solidFill>
                  <a:schemeClr val="tx1"/>
                </a:solidFill>
                <a:latin typeface="Times New Roman" panose="02020603050405020304" pitchFamily="18" charset="0"/>
                <a:cs typeface="Times New Roman" panose="02020603050405020304" pitchFamily="18" charset="0"/>
              </a:rPr>
              <a:t>II1. DIVERSITE ECOSYSTEMIQUE</a:t>
            </a:r>
            <a:r>
              <a:rPr lang="fr-FR" b="1" dirty="0" smtClean="0">
                <a:latin typeface="Bauhaus 93" pitchFamily="82" charset="0"/>
              </a:rPr>
              <a:t/>
            </a:r>
            <a:br>
              <a:rPr lang="fr-FR" b="1" dirty="0" smtClean="0">
                <a:latin typeface="Bauhaus 93" pitchFamily="82" charset="0"/>
              </a:rPr>
            </a:br>
            <a:endParaRPr lang="fr-FR" dirty="0"/>
          </a:p>
        </p:txBody>
      </p:sp>
      <p:sp>
        <p:nvSpPr>
          <p:cNvPr id="4" name="Espace réservé du contenu 2"/>
          <p:cNvSpPr>
            <a:spLocks noGrp="1"/>
          </p:cNvSpPr>
          <p:nvPr>
            <p:ph idx="1"/>
          </p:nvPr>
        </p:nvSpPr>
        <p:spPr>
          <a:xfrm>
            <a:off x="214313" y="829734"/>
            <a:ext cx="9234487" cy="2988733"/>
          </a:xfrm>
        </p:spPr>
        <p:txBody>
          <a:bodyPr>
            <a:normAutofit/>
          </a:bodyPr>
          <a:lstStyle/>
          <a:p>
            <a:pPr>
              <a:buFont typeface="Wingdings 2" panose="05020102010507070707" pitchFamily="18" charset="2"/>
              <a:buNone/>
            </a:pPr>
            <a:r>
              <a:rPr lang="fr-FR" dirty="0" smtClean="0"/>
              <a:t>	Un écosystème= Animaux </a:t>
            </a:r>
            <a:r>
              <a:rPr lang="fr-FR" b="1" dirty="0" smtClean="0"/>
              <a:t>+</a:t>
            </a:r>
            <a:r>
              <a:rPr lang="fr-FR" dirty="0" smtClean="0"/>
              <a:t> plantes </a:t>
            </a:r>
            <a:r>
              <a:rPr lang="fr-FR" b="1" dirty="0" smtClean="0"/>
              <a:t>+</a:t>
            </a:r>
            <a:r>
              <a:rPr lang="fr-FR" dirty="0" smtClean="0"/>
              <a:t> Facteurs abiotiques régulant ces systèmes.</a:t>
            </a:r>
          </a:p>
          <a:p>
            <a:pPr>
              <a:buFont typeface="Wingdings 2" panose="05020102010507070707" pitchFamily="18" charset="2"/>
              <a:buNone/>
            </a:pPr>
            <a:r>
              <a:rPr lang="fr-FR" dirty="0"/>
              <a:t> </a:t>
            </a:r>
            <a:r>
              <a:rPr lang="fr-FR" dirty="0" smtClean="0"/>
              <a:t>    Il est terrestre ou aquatique</a:t>
            </a:r>
            <a:endParaRPr lang="fr-FR" b="1" dirty="0" smtClean="0">
              <a:latin typeface="Bauhaus 93" panose="04030905020B02020C02" pitchFamily="82" charset="0"/>
            </a:endParaRPr>
          </a:p>
          <a:p>
            <a:r>
              <a:rPr lang="fr-FR" sz="2000" b="1" dirty="0" smtClean="0">
                <a:latin typeface="Times New Roman" panose="02020603050405020304" pitchFamily="18" charset="0"/>
                <a:cs typeface="Times New Roman" panose="02020603050405020304" pitchFamily="18" charset="0"/>
              </a:rPr>
              <a:t>Ecosystèmes Terrestres</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 </a:t>
            </a:r>
            <a:r>
              <a:rPr lang="fr-FR" sz="2000" b="1" dirty="0" smtClean="0">
                <a:latin typeface="Times New Roman" panose="02020603050405020304" pitchFamily="18" charset="0"/>
                <a:cs typeface="Times New Roman" panose="02020603050405020304" pitchFamily="18" charset="0"/>
              </a:rPr>
              <a:t>Forêts denses </a:t>
            </a:r>
            <a:r>
              <a:rPr lang="fr-FR" sz="2000" dirty="0" smtClean="0">
                <a:latin typeface="Times New Roman" panose="02020603050405020304" pitchFamily="18" charset="0"/>
                <a:cs typeface="Times New Roman" panose="02020603050405020304" pitchFamily="18" charset="0"/>
              </a:rPr>
              <a:t>(humides sempervirentes et humides semi-décidues)</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 </a:t>
            </a:r>
            <a:r>
              <a:rPr lang="fr-FR" sz="2000" b="1" dirty="0" smtClean="0">
                <a:latin typeface="Times New Roman" panose="02020603050405020304" pitchFamily="18" charset="0"/>
                <a:cs typeface="Times New Roman" panose="02020603050405020304" pitchFamily="18" charset="0"/>
              </a:rPr>
              <a:t>Savanes guinéennes</a:t>
            </a:r>
          </a:p>
          <a:p>
            <a:endParaRPr lang="fr-FR" sz="900" dirty="0" smtClean="0"/>
          </a:p>
        </p:txBody>
      </p:sp>
      <p:sp>
        <p:nvSpPr>
          <p:cNvPr id="2" name="Rectangle 1"/>
          <p:cNvSpPr/>
          <p:nvPr/>
        </p:nvSpPr>
        <p:spPr>
          <a:xfrm>
            <a:off x="457200" y="3021699"/>
            <a:ext cx="6096000" cy="1908215"/>
          </a:xfrm>
          <a:prstGeom prst="rect">
            <a:avLst/>
          </a:prstGeom>
        </p:spPr>
        <p:txBody>
          <a:bodyPr>
            <a:spAutoFit/>
          </a:bodyPr>
          <a:lstStyle/>
          <a:p>
            <a:r>
              <a:rPr lang="fr-FR" sz="2000" b="1" dirty="0">
                <a:latin typeface="Times New Roman" panose="02020603050405020304" pitchFamily="18" charset="0"/>
                <a:cs typeface="Times New Roman" panose="02020603050405020304" pitchFamily="18" charset="0"/>
              </a:rPr>
              <a:t>Ecosystèmes </a:t>
            </a:r>
            <a:r>
              <a:rPr lang="fr-FR" sz="2000" b="1" dirty="0" smtClean="0">
                <a:latin typeface="Times New Roman" panose="02020603050405020304" pitchFamily="18" charset="0"/>
                <a:cs typeface="Times New Roman" panose="02020603050405020304" pitchFamily="18" charset="0"/>
              </a:rPr>
              <a:t>Aquatiques</a:t>
            </a:r>
            <a:endParaRPr lang="fr-FR" sz="2000" b="1" dirty="0">
              <a:latin typeface="Times New Roman" panose="02020603050405020304" pitchFamily="18" charset="0"/>
              <a:cs typeface="Times New Roman" panose="02020603050405020304" pitchFamily="18" charset="0"/>
            </a:endParaRPr>
          </a:p>
          <a:p>
            <a:pPr>
              <a:buFont typeface="Wingdings 2" panose="05020102010507070707" pitchFamily="18" charset="2"/>
              <a:buNone/>
            </a:pPr>
            <a:r>
              <a:rPr lang="fr-FR" sz="2000" b="1" dirty="0" smtClean="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Côtier et Marin</a:t>
            </a:r>
          </a:p>
          <a:p>
            <a:pPr>
              <a:buFont typeface="Wingdings 2" panose="05020102010507070707" pitchFamily="18" charset="2"/>
              <a:buNone/>
            </a:pPr>
            <a:r>
              <a:rPr lang="fr-FR" sz="2000" b="1" dirty="0" smtClean="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Hydrologique</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Lagunaire</a:t>
            </a:r>
          </a:p>
          <a:p>
            <a:pPr>
              <a:buFont typeface="Wingdings 2" panose="05020102010507070707" pitchFamily="18" charset="2"/>
              <a:buNone/>
            </a:pPr>
            <a:r>
              <a:rPr lang="fr-FR" sz="2000" dirty="0" smtClean="0">
                <a:latin typeface="Times New Roman" panose="02020603050405020304" pitchFamily="18" charset="0"/>
                <a:cs typeface="Times New Roman" panose="02020603050405020304" pitchFamily="18" charset="0"/>
              </a:rPr>
              <a:t>   - </a:t>
            </a:r>
            <a:r>
              <a:rPr lang="fr-FR" sz="2000" dirty="0">
                <a:latin typeface="Times New Roman" panose="02020603050405020304" pitchFamily="18" charset="0"/>
                <a:cs typeface="Times New Roman" panose="02020603050405020304" pitchFamily="18" charset="0"/>
              </a:rPr>
              <a:t>Mangroves et Marais côtiers</a:t>
            </a:r>
          </a:p>
          <a:p>
            <a:endParaRPr lang="fr-FR" dirty="0"/>
          </a:p>
        </p:txBody>
      </p:sp>
    </p:spTree>
    <p:extLst>
      <p:ext uri="{BB962C8B-B14F-4D97-AF65-F5344CB8AC3E}">
        <p14:creationId xmlns:p14="http://schemas.microsoft.com/office/powerpoint/2010/main" val="3935031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6" descr="foto mangrov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734" y="251883"/>
            <a:ext cx="7159978" cy="536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ZoneTexte 2"/>
          <p:cNvSpPr txBox="1">
            <a:spLocks noChangeArrowheads="1"/>
          </p:cNvSpPr>
          <p:nvPr/>
        </p:nvSpPr>
        <p:spPr bwMode="auto">
          <a:xfrm>
            <a:off x="2223207" y="5726642"/>
            <a:ext cx="58970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eaLnBrk="1" hangingPunct="1">
              <a:spcBef>
                <a:spcPct val="0"/>
              </a:spcBef>
              <a:buClrTx/>
              <a:buFontTx/>
              <a:buNone/>
            </a:pPr>
            <a:r>
              <a:rPr lang="fr-FR" sz="2000" b="1" dirty="0">
                <a:latin typeface="Times New Roman" panose="02020603050405020304" pitchFamily="18" charset="0"/>
                <a:cs typeface="Times New Roman" panose="02020603050405020304" pitchFamily="18" charset="0"/>
              </a:rPr>
              <a:t>Mangrove à </a:t>
            </a:r>
            <a:r>
              <a:rPr lang="fr-FR" sz="2000" b="1" i="1" dirty="0">
                <a:latin typeface="Times New Roman" panose="02020603050405020304" pitchFamily="18" charset="0"/>
                <a:cs typeface="Times New Roman" panose="02020603050405020304" pitchFamily="18" charset="0"/>
              </a:rPr>
              <a:t>Rhizophora racemosa  </a:t>
            </a:r>
            <a:r>
              <a:rPr lang="fr-FR" sz="2000" b="1" dirty="0">
                <a:latin typeface="Times New Roman" panose="02020603050405020304" pitchFamily="18" charset="0"/>
                <a:cs typeface="Times New Roman" panose="02020603050405020304" pitchFamily="18" charset="0"/>
              </a:rPr>
              <a:t>(Rhizophoraceae)</a:t>
            </a:r>
          </a:p>
        </p:txBody>
      </p:sp>
    </p:spTree>
    <p:extLst>
      <p:ext uri="{BB962C8B-B14F-4D97-AF65-F5344CB8AC3E}">
        <p14:creationId xmlns:p14="http://schemas.microsoft.com/office/powerpoint/2010/main" val="149624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35</a:t>
            </a:fld>
            <a:endParaRPr lang="fr-FR"/>
          </a:p>
        </p:txBody>
      </p:sp>
      <p:pic>
        <p:nvPicPr>
          <p:cNvPr id="6" name="Picture 2" descr="C:\Users\blandine\Desktop\Diapos Aké Assi\Diapo 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734" y="359834"/>
            <a:ext cx="68834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2"/>
          <p:cNvSpPr txBox="1">
            <a:spLocks noChangeArrowheads="1"/>
          </p:cNvSpPr>
          <p:nvPr/>
        </p:nvSpPr>
        <p:spPr bwMode="auto">
          <a:xfrm>
            <a:off x="1464734" y="5610356"/>
            <a:ext cx="421481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tx2"/>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tx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defRPr>
            </a:lvl9pPr>
          </a:lstStyle>
          <a:p>
            <a:pPr eaLnBrk="1" hangingPunct="1">
              <a:spcBef>
                <a:spcPct val="0"/>
              </a:spcBef>
              <a:buClrTx/>
              <a:buFontTx/>
              <a:buNone/>
            </a:pPr>
            <a:r>
              <a:rPr lang="fr-FR" sz="2000" b="1" dirty="0">
                <a:latin typeface="Times New Roman" panose="02020603050405020304" pitchFamily="18" charset="0"/>
                <a:cs typeface="Times New Roman" panose="02020603050405020304" pitchFamily="18" charset="0"/>
              </a:rPr>
              <a:t>Cascade de Gbèpleu</a:t>
            </a:r>
          </a:p>
          <a:p>
            <a:pPr eaLnBrk="1" hangingPunct="1">
              <a:spcBef>
                <a:spcPct val="0"/>
              </a:spcBef>
              <a:buClrTx/>
              <a:buFontTx/>
              <a:buNone/>
            </a:pPr>
            <a:endParaRPr lang="fr-FR" sz="1800" dirty="0"/>
          </a:p>
        </p:txBody>
      </p:sp>
    </p:spTree>
    <p:extLst>
      <p:ext uri="{BB962C8B-B14F-4D97-AF65-F5344CB8AC3E}">
        <p14:creationId xmlns:p14="http://schemas.microsoft.com/office/powerpoint/2010/main" val="5675232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36</a:t>
            </a:fld>
            <a:endParaRPr lang="fr-FR"/>
          </a:p>
        </p:txBody>
      </p:sp>
      <p:pic>
        <p:nvPicPr>
          <p:cNvPr id="3" name="Picture 8" descr="050324UL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428625"/>
            <a:ext cx="37147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6" descr="050324UL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571500"/>
            <a:ext cx="38877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055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ppt_w*0.05"/>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37</a:t>
            </a:fld>
            <a:endParaRPr lang="fr-FR"/>
          </a:p>
        </p:txBody>
      </p:sp>
      <p:pic>
        <p:nvPicPr>
          <p:cNvPr id="6" name="Picture 19" descr="042205UL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58" y="396346"/>
            <a:ext cx="4214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impanz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890" y="396346"/>
            <a:ext cx="4143375"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410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58396" y="6151428"/>
            <a:ext cx="683339" cy="365125"/>
          </a:xfrm>
        </p:spPr>
        <p:txBody>
          <a:bodyPr/>
          <a:lstStyle/>
          <a:p>
            <a:fld id="{4A625651-D877-4BA4-98DF-688159B60474}" type="slidenum">
              <a:rPr lang="fr-FR" smtClean="0"/>
              <a:t>38</a:t>
            </a:fld>
            <a:endParaRPr lang="fr-FR"/>
          </a:p>
        </p:txBody>
      </p:sp>
      <p:sp>
        <p:nvSpPr>
          <p:cNvPr id="6" name="Titre 1"/>
          <p:cNvSpPr>
            <a:spLocks noGrp="1"/>
          </p:cNvSpPr>
          <p:nvPr>
            <p:ph type="title"/>
          </p:nvPr>
        </p:nvSpPr>
        <p:spPr>
          <a:xfrm>
            <a:off x="457200" y="228600"/>
            <a:ext cx="4868333" cy="626533"/>
          </a:xfrm>
        </p:spPr>
        <p:txBody>
          <a:bodyPr>
            <a:normAutofit/>
          </a:bodyPr>
          <a:lstStyle/>
          <a:p>
            <a:pPr algn="l">
              <a:defRPr/>
            </a:pPr>
            <a:r>
              <a:rPr lang="fr-FR" sz="2800" b="1" dirty="0" smtClean="0">
                <a:solidFill>
                  <a:schemeClr val="tx1"/>
                </a:solidFill>
                <a:latin typeface="Times New Roman" panose="02020603050405020304" pitchFamily="18" charset="0"/>
                <a:cs typeface="Times New Roman" panose="02020603050405020304" pitchFamily="18" charset="0"/>
              </a:rPr>
              <a:t>Importance de la biodiversité</a:t>
            </a:r>
            <a:endParaRPr lang="fr-FR" sz="2800" dirty="0">
              <a:solidFill>
                <a:schemeClr val="tx1"/>
              </a:solidFill>
              <a:latin typeface="Times New Roman" panose="02020603050405020304" pitchFamily="18" charset="0"/>
              <a:cs typeface="Times New Roman" panose="02020603050405020304" pitchFamily="18" charset="0"/>
            </a:endParaRPr>
          </a:p>
        </p:txBody>
      </p:sp>
      <p:sp>
        <p:nvSpPr>
          <p:cNvPr id="7" name="Espace réservé du contenu 2"/>
          <p:cNvSpPr>
            <a:spLocks noGrp="1"/>
          </p:cNvSpPr>
          <p:nvPr>
            <p:ph idx="1"/>
          </p:nvPr>
        </p:nvSpPr>
        <p:spPr>
          <a:xfrm>
            <a:off x="457200" y="965200"/>
            <a:ext cx="6290733" cy="2108200"/>
          </a:xfrm>
        </p:spPr>
        <p:txBody>
          <a:bodyPr/>
          <a:lstStyle/>
          <a:p>
            <a:pPr>
              <a:buFontTx/>
              <a:buNone/>
            </a:pPr>
            <a:r>
              <a:rPr lang="fr-FR" b="1" dirty="0" smtClean="0"/>
              <a:t>-  Alimentaire;</a:t>
            </a:r>
          </a:p>
          <a:p>
            <a:pPr>
              <a:buFontTx/>
              <a:buChar char="-"/>
            </a:pPr>
            <a:r>
              <a:rPr lang="fr-FR" b="1" dirty="0" smtClean="0"/>
              <a:t>Médicale;</a:t>
            </a:r>
          </a:p>
          <a:p>
            <a:pPr>
              <a:buFontTx/>
              <a:buChar char="-"/>
            </a:pPr>
            <a:r>
              <a:rPr lang="fr-FR" b="1" dirty="0" smtClean="0"/>
              <a:t>Économique;</a:t>
            </a:r>
          </a:p>
          <a:p>
            <a:pPr>
              <a:buFontTx/>
              <a:buChar char="-"/>
            </a:pPr>
            <a:r>
              <a:rPr lang="fr-FR" b="1" dirty="0" smtClean="0"/>
              <a:t> Sociale;</a:t>
            </a:r>
          </a:p>
          <a:p>
            <a:pPr>
              <a:buFontTx/>
              <a:buChar char="-"/>
            </a:pPr>
            <a:r>
              <a:rPr lang="fr-FR" b="1" dirty="0" smtClean="0"/>
              <a:t> etc.</a:t>
            </a:r>
          </a:p>
          <a:p>
            <a:endParaRPr lang="fr-FR" dirty="0" smtClean="0"/>
          </a:p>
        </p:txBody>
      </p:sp>
    </p:spTree>
    <p:extLst>
      <p:ext uri="{BB962C8B-B14F-4D97-AF65-F5344CB8AC3E}">
        <p14:creationId xmlns:p14="http://schemas.microsoft.com/office/powerpoint/2010/main" val="2919474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39</a:t>
            </a:fld>
            <a:endParaRPr lang="fr-FR"/>
          </a:p>
        </p:txBody>
      </p:sp>
      <p:pic>
        <p:nvPicPr>
          <p:cNvPr id="6" name="Picture 5" descr="f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196" y="415791"/>
            <a:ext cx="7744178" cy="580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004733" y="2463800"/>
            <a:ext cx="3826934" cy="461665"/>
          </a:xfrm>
          <a:prstGeom prst="rect">
            <a:avLst/>
          </a:prstGeom>
        </p:spPr>
        <p:txBody>
          <a:bodyPr wrap="square">
            <a:spAutoFit/>
          </a:bodyPr>
          <a:lstStyle/>
          <a:p>
            <a:pPr>
              <a:spcBef>
                <a:spcPct val="0"/>
              </a:spcBef>
            </a:pPr>
            <a:r>
              <a:rPr lang="fr-FR" sz="2400" b="1" dirty="0">
                <a:latin typeface="Times New Roman" panose="02020603050405020304" pitchFamily="18" charset="0"/>
                <a:cs typeface="Times New Roman" panose="02020603050405020304" pitchFamily="18" charset="0"/>
              </a:rPr>
              <a:t>FALAISES DE FRESCO</a:t>
            </a:r>
          </a:p>
        </p:txBody>
      </p:sp>
    </p:spTree>
    <p:extLst>
      <p:ext uri="{BB962C8B-B14F-4D97-AF65-F5344CB8AC3E}">
        <p14:creationId xmlns:p14="http://schemas.microsoft.com/office/powerpoint/2010/main" val="2666499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749177" y="6492875"/>
            <a:ext cx="442823"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4</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100666" y="156402"/>
            <a:ext cx="6096000" cy="923330"/>
          </a:xfrm>
          <a:prstGeom prst="rect">
            <a:avLst/>
          </a:prstGeom>
        </p:spPr>
        <p:txBody>
          <a:bodyPr>
            <a:spAutoFit/>
          </a:bodyPr>
          <a:lstStyle/>
          <a:p>
            <a:pPr algn="just"/>
            <a:r>
              <a:rPr lang="fr-FR" dirty="0">
                <a:latin typeface="Times New Roman" panose="02020603050405020304" pitchFamily="18" charset="0"/>
                <a:cs typeface="Times New Roman" panose="02020603050405020304" pitchFamily="18" charset="0"/>
              </a:rPr>
              <a:t>C. Phénomènes catastrophiques de notre </a:t>
            </a:r>
            <a:r>
              <a:rPr lang="fr-FR" dirty="0" smtClean="0">
                <a:latin typeface="Times New Roman" panose="02020603050405020304" pitchFamily="18" charset="0"/>
                <a:cs typeface="Times New Roman" panose="02020603050405020304" pitchFamily="18" charset="0"/>
              </a:rPr>
              <a:t>environnement</a:t>
            </a:r>
            <a:endParaRPr lang="fr-FR" dirty="0">
              <a:latin typeface="Times New Roman" panose="02020603050405020304" pitchFamily="18" charset="0"/>
              <a:cs typeface="Times New Roman" panose="02020603050405020304" pitchFamily="18" charset="0"/>
            </a:endParaRPr>
          </a:p>
          <a:p>
            <a:pPr algn="just"/>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a. Les turbulences de l’atmosphère : inondation, tornade, orage, foudre, tempête, </a:t>
            </a:r>
            <a:r>
              <a:rPr lang="fr-FR" dirty="0" smtClean="0">
                <a:latin typeface="Times New Roman" panose="02020603050405020304" pitchFamily="18" charset="0"/>
                <a:cs typeface="Times New Roman" panose="02020603050405020304" pitchFamily="18" charset="0"/>
              </a:rPr>
              <a:t>cyclone, canicule</a:t>
            </a:r>
            <a:r>
              <a:rPr lang="fr-FR" dirty="0">
                <a:latin typeface="Times New Roman" panose="02020603050405020304" pitchFamily="18" charset="0"/>
                <a:cs typeface="Times New Roman" panose="02020603050405020304" pitchFamily="18" charset="0"/>
              </a:rPr>
              <a:t>, froid, </a:t>
            </a:r>
            <a:r>
              <a:rPr lang="fr-FR" dirty="0"/>
              <a:t>…</a:t>
            </a:r>
          </a:p>
        </p:txBody>
      </p:sp>
      <p:sp>
        <p:nvSpPr>
          <p:cNvPr id="3" name="Rectangle 2"/>
          <p:cNvSpPr/>
          <p:nvPr/>
        </p:nvSpPr>
        <p:spPr>
          <a:xfrm>
            <a:off x="1337733" y="1079732"/>
            <a:ext cx="8043334" cy="1323439"/>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b. Les turbulences de la lithosphère : mouvements de masse (glissement de terrain, chutes de blocs, affaissement, effondrement, avalanches, …), tremblement de terre, tsunami, éruption </a:t>
            </a:r>
            <a:r>
              <a:rPr lang="fr-FR" sz="2000" dirty="0" smtClean="0">
                <a:latin typeface="Times New Roman" panose="02020603050405020304" pitchFamily="18" charset="0"/>
                <a:cs typeface="Times New Roman" panose="02020603050405020304" pitchFamily="18" charset="0"/>
              </a:rPr>
              <a:t>volcanique </a:t>
            </a:r>
            <a:r>
              <a:rPr lang="fr-FR" sz="2000" dirty="0">
                <a:latin typeface="Times New Roman" panose="02020603050405020304" pitchFamily="18" charset="0"/>
                <a:cs typeface="Times New Roman" panose="02020603050405020304" pitchFamily="18" charset="0"/>
              </a:rPr>
              <a:t>…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c</a:t>
            </a:r>
            <a:r>
              <a:rPr lang="fr-FR" sz="2000" dirty="0">
                <a:latin typeface="Times New Roman" panose="02020603050405020304" pitchFamily="18" charset="0"/>
                <a:cs typeface="Times New Roman" panose="02020603050405020304" pitchFamily="18" charset="0"/>
              </a:rPr>
              <a:t>. Les turbulences de la biosphère : incendies de forêt, de savane, </a:t>
            </a:r>
            <a:r>
              <a:rPr lang="fr-FR" sz="2000" dirty="0" smtClean="0">
                <a:latin typeface="Times New Roman" panose="02020603050405020304" pitchFamily="18" charset="0"/>
                <a:cs typeface="Times New Roman" panose="02020603050405020304" pitchFamily="18" charset="0"/>
              </a:rPr>
              <a:t>sècheresse</a:t>
            </a:r>
            <a:endParaRPr lang="fr-FR" dirty="0"/>
          </a:p>
        </p:txBody>
      </p:sp>
      <p:sp>
        <p:nvSpPr>
          <p:cNvPr id="5" name="Rectangle 4"/>
          <p:cNvSpPr/>
          <p:nvPr/>
        </p:nvSpPr>
        <p:spPr>
          <a:xfrm>
            <a:off x="516467" y="2717800"/>
            <a:ext cx="9660465" cy="3477875"/>
          </a:xfrm>
          <a:prstGeom prst="rect">
            <a:avLst/>
          </a:prstGeom>
        </p:spPr>
        <p:txBody>
          <a:bodyPr wrap="square">
            <a:spAutoFit/>
          </a:bodyPr>
          <a:lstStyle/>
          <a:p>
            <a:pPr algn="just"/>
            <a:r>
              <a:rPr lang="fr-FR" sz="2000" dirty="0">
                <a:latin typeface="Times New Roman" panose="02020603050405020304" pitchFamily="18" charset="0"/>
                <a:cs typeface="Times New Roman" panose="02020603050405020304" pitchFamily="18" charset="0"/>
              </a:rPr>
              <a:t>Deuxième partie : l’homme et son environnement </a:t>
            </a:r>
            <a:endParaRPr lang="fr-FR" sz="2000" dirty="0" smtClean="0">
              <a:latin typeface="Times New Roman" panose="02020603050405020304" pitchFamily="18" charset="0"/>
              <a:cs typeface="Times New Roman" panose="02020603050405020304" pitchFamily="18" charset="0"/>
            </a:endParaRPr>
          </a:p>
          <a:p>
            <a:pPr marL="457200" indent="-457200" algn="just">
              <a:buAutoNum type="alphaUcPeriod"/>
            </a:pPr>
            <a:r>
              <a:rPr lang="fr-FR" sz="2000" dirty="0" smtClean="0">
                <a:latin typeface="Times New Roman" panose="02020603050405020304" pitchFamily="18" charset="0"/>
                <a:cs typeface="Times New Roman" panose="02020603050405020304" pitchFamily="18" charset="0"/>
              </a:rPr>
              <a:t>Influence </a:t>
            </a:r>
            <a:r>
              <a:rPr lang="fr-FR" sz="2000" dirty="0">
                <a:latin typeface="Times New Roman" panose="02020603050405020304" pitchFamily="18" charset="0"/>
                <a:cs typeface="Times New Roman" panose="02020603050405020304" pitchFamily="18" charset="0"/>
              </a:rPr>
              <a:t>de l’homme sur son </a:t>
            </a:r>
            <a:r>
              <a:rPr lang="fr-FR" sz="2000" dirty="0" smtClean="0">
                <a:latin typeface="Times New Roman" panose="02020603050405020304" pitchFamily="18" charset="0"/>
                <a:cs typeface="Times New Roman" panose="02020603050405020304" pitchFamily="18" charset="0"/>
              </a:rPr>
              <a:t>environnement</a:t>
            </a: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a. Déforestation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b</a:t>
            </a:r>
            <a:r>
              <a:rPr lang="fr-FR" sz="2000" dirty="0">
                <a:latin typeface="Times New Roman" panose="02020603050405020304" pitchFamily="18" charset="0"/>
                <a:cs typeface="Times New Roman" panose="02020603050405020304" pitchFamily="18" charset="0"/>
              </a:rPr>
              <a:t>. Agriculture et élevage intensif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c</a:t>
            </a:r>
            <a:r>
              <a:rPr lang="fr-FR" sz="2000" dirty="0">
                <a:latin typeface="Times New Roman" panose="02020603050405020304" pitchFamily="18" charset="0"/>
                <a:cs typeface="Times New Roman" panose="02020603050405020304" pitchFamily="18" charset="0"/>
              </a:rPr>
              <a:t>. Urbanisme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d</a:t>
            </a:r>
            <a:r>
              <a:rPr lang="fr-FR" sz="2000" dirty="0">
                <a:latin typeface="Times New Roman" panose="02020603050405020304" pitchFamily="18" charset="0"/>
                <a:cs typeface="Times New Roman" panose="02020603050405020304" pitchFamily="18" charset="0"/>
              </a:rPr>
              <a:t>. Industrie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e</a:t>
            </a:r>
            <a:r>
              <a:rPr lang="fr-FR" sz="2000" dirty="0">
                <a:latin typeface="Times New Roman" panose="02020603050405020304" pitchFamily="18" charset="0"/>
                <a:cs typeface="Times New Roman" panose="02020603050405020304" pitchFamily="18" charset="0"/>
              </a:rPr>
              <a:t>. Exploitation minière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B</a:t>
            </a:r>
            <a:r>
              <a:rPr lang="fr-FR" sz="2000" dirty="0">
                <a:latin typeface="Times New Roman" panose="02020603050405020304" pitchFamily="18" charset="0"/>
                <a:cs typeface="Times New Roman" panose="02020603050405020304" pitchFamily="18" charset="0"/>
              </a:rPr>
              <a:t>. Conséquences de l’activité de l’homme </a:t>
            </a:r>
            <a:endParaRPr lang="fr-FR" sz="2000" dirty="0" smtClean="0">
              <a:latin typeface="Times New Roman" panose="02020603050405020304" pitchFamily="18" charset="0"/>
              <a:cs typeface="Times New Roman" panose="02020603050405020304" pitchFamily="18" charset="0"/>
            </a:endParaRPr>
          </a:p>
          <a:p>
            <a:pPr algn="just"/>
            <a:r>
              <a:rPr lang="fr-FR" sz="2000" dirty="0" smtClean="0">
                <a:latin typeface="Times New Roman" panose="02020603050405020304" pitchFamily="18" charset="0"/>
                <a:cs typeface="Times New Roman" panose="02020603050405020304" pitchFamily="18" charset="0"/>
              </a:rPr>
              <a:t>          a</a:t>
            </a:r>
            <a:r>
              <a:rPr lang="fr-FR" sz="2000" dirty="0">
                <a:latin typeface="Times New Roman" panose="02020603050405020304" pitchFamily="18" charset="0"/>
                <a:cs typeface="Times New Roman" panose="02020603050405020304" pitchFamily="18" charset="0"/>
              </a:rPr>
              <a:t>. Changement climatique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b</a:t>
            </a:r>
            <a:r>
              <a:rPr lang="fr-FR" sz="2000" dirty="0">
                <a:latin typeface="Times New Roman" panose="02020603050405020304" pitchFamily="18" charset="0"/>
                <a:cs typeface="Times New Roman" panose="02020603050405020304" pitchFamily="18" charset="0"/>
              </a:rPr>
              <a:t>. Pollution (eau, sol, air) </a:t>
            </a:r>
            <a:endParaRPr lang="fr-FR" sz="2000" dirty="0" smtClean="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a:t>
            </a:r>
            <a:r>
              <a:rPr lang="fr-FR" sz="2000" dirty="0" smtClean="0">
                <a:latin typeface="Times New Roman" panose="02020603050405020304" pitchFamily="18" charset="0"/>
                <a:cs typeface="Times New Roman" panose="02020603050405020304" pitchFamily="18" charset="0"/>
              </a:rPr>
              <a:t>         c</a:t>
            </a:r>
            <a:r>
              <a:rPr lang="fr-FR" sz="2000" dirty="0">
                <a:latin typeface="Times New Roman" panose="02020603050405020304" pitchFamily="18" charset="0"/>
                <a:cs typeface="Times New Roman" panose="02020603050405020304" pitchFamily="18" charset="0"/>
              </a:rPr>
              <a:t>. Modification des cours d’eau </a:t>
            </a:r>
            <a:endParaRPr lang="fr-FR"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7613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40</a:t>
            </a:fld>
            <a:endParaRPr lang="fr-FR"/>
          </a:p>
        </p:txBody>
      </p:sp>
      <p:sp>
        <p:nvSpPr>
          <p:cNvPr id="6" name="Rectangle 5"/>
          <p:cNvSpPr/>
          <p:nvPr/>
        </p:nvSpPr>
        <p:spPr>
          <a:xfrm>
            <a:off x="573848" y="178507"/>
            <a:ext cx="7572201" cy="461665"/>
          </a:xfrm>
          <a:prstGeom prst="rect">
            <a:avLst/>
          </a:prstGeom>
        </p:spPr>
        <p:txBody>
          <a:bodyPr wrap="none">
            <a:spAutoFit/>
          </a:bodyPr>
          <a:lstStyle/>
          <a:p>
            <a:pPr algn="just"/>
            <a:r>
              <a:rPr lang="fr-FR" sz="2400" b="1" dirty="0">
                <a:latin typeface="Times New Roman" panose="02020603050405020304" pitchFamily="18" charset="0"/>
                <a:cs typeface="Times New Roman" panose="02020603050405020304" pitchFamily="18" charset="0"/>
              </a:rPr>
              <a:t>C. Phénomènes catastrophiques de notre environnement</a:t>
            </a:r>
          </a:p>
        </p:txBody>
      </p:sp>
      <p:sp>
        <p:nvSpPr>
          <p:cNvPr id="2" name="Rectangle 1"/>
          <p:cNvSpPr/>
          <p:nvPr/>
        </p:nvSpPr>
        <p:spPr>
          <a:xfrm>
            <a:off x="443060" y="790576"/>
            <a:ext cx="5946569" cy="4811574"/>
          </a:xfrm>
          <a:prstGeom prst="rect">
            <a:avLst/>
          </a:prstGeom>
        </p:spPr>
        <p:txBody>
          <a:bodyPr wrap="square">
            <a:spAutoFit/>
          </a:bodyPr>
          <a:lstStyle/>
          <a:p>
            <a:pPr marL="342900" lvl="0" indent="-342900" algn="just">
              <a:lnSpc>
                <a:spcPct val="150000"/>
              </a:lnSpc>
              <a:spcAft>
                <a:spcPts val="800"/>
              </a:spcAft>
              <a:buFont typeface="+mj-lt"/>
              <a:buAutoNum type="alphaLcPeriod"/>
            </a:pPr>
            <a:r>
              <a:rPr lang="fr-FR" sz="2000" b="1" dirty="0">
                <a:latin typeface="Times New Roman" panose="02020603050405020304" pitchFamily="18" charset="0"/>
                <a:ea typeface="Calibri" panose="020F0502020204030204" pitchFamily="34" charset="0"/>
                <a:cs typeface="Times New Roman" panose="02020603050405020304" pitchFamily="18" charset="0"/>
              </a:rPr>
              <a:t>Cyclones, ouragans ou  Typhons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Les cyclones se développent lorsqu’un océan  tiède fait naître de l’air chaud  qui à son tour crée des courants  d’air comprimé. Les cyclones se  produisent  lorsque ces courants  d’air comprimé se déplacent.  Le terme  ouragan/typhon  est  un nom régional désignant un  “cyclone tropical”.  En  Asie on l’appelle ‘</a:t>
            </a:r>
            <a:r>
              <a:rPr lang="fr-FR" sz="2000" b="1" dirty="0">
                <a:latin typeface="Times New Roman" panose="02020603050405020304" pitchFamily="18" charset="0"/>
                <a:ea typeface="Calibri" panose="020F0502020204030204" pitchFamily="34" charset="0"/>
                <a:cs typeface="Times New Roman" panose="02020603050405020304" pitchFamily="18" charset="0"/>
              </a:rPr>
              <a:t>typhon</a:t>
            </a:r>
            <a:r>
              <a:rPr lang="fr-FR" sz="2000" dirty="0">
                <a:latin typeface="Times New Roman" panose="02020603050405020304" pitchFamily="18" charset="0"/>
                <a:ea typeface="Calibri" panose="020F0502020204030204" pitchFamily="34" charset="0"/>
                <a:cs typeface="Times New Roman" panose="02020603050405020304" pitchFamily="18" charset="0"/>
              </a:rPr>
              <a:t>’. Dans les océans Indien et  Pacifique  on l’appelle ‘</a:t>
            </a:r>
            <a:r>
              <a:rPr lang="fr-FR" sz="2000" b="1" dirty="0">
                <a:latin typeface="Times New Roman" panose="02020603050405020304" pitchFamily="18" charset="0"/>
                <a:ea typeface="Calibri" panose="020F0502020204030204" pitchFamily="34" charset="0"/>
                <a:cs typeface="Times New Roman" panose="02020603050405020304" pitchFamily="18" charset="0"/>
              </a:rPr>
              <a:t>cyclone</a:t>
            </a:r>
            <a:r>
              <a:rPr lang="fr-FR" sz="2000" dirty="0">
                <a:latin typeface="Times New Roman" panose="02020603050405020304" pitchFamily="18" charset="0"/>
                <a:ea typeface="Calibri" panose="020F0502020204030204" pitchFamily="34" charset="0"/>
                <a:cs typeface="Times New Roman" panose="02020603050405020304" pitchFamily="18" charset="0"/>
              </a:rPr>
              <a:t>’. Dans l’Atlantique  Nord et dans le basin  des Caraïbes on l’appelle ‘</a:t>
            </a:r>
            <a:r>
              <a:rPr lang="fr-FR" sz="2000" b="1" dirty="0">
                <a:latin typeface="Times New Roman" panose="02020603050405020304" pitchFamily="18" charset="0"/>
                <a:ea typeface="Calibri" panose="020F0502020204030204" pitchFamily="34" charset="0"/>
                <a:cs typeface="Times New Roman" panose="02020603050405020304" pitchFamily="18" charset="0"/>
              </a:rPr>
              <a:t>ouragan</a:t>
            </a:r>
            <a:r>
              <a:rPr lang="fr-FR" sz="2000" dirty="0">
                <a:latin typeface="Times New Roman" panose="02020603050405020304" pitchFamily="18" charset="0"/>
                <a:ea typeface="Calibri" panose="020F0502020204030204" pitchFamily="34" charset="0"/>
                <a:cs typeface="Times New Roman" panose="02020603050405020304" pitchFamily="18" charset="0"/>
              </a:rPr>
              <a:t>’.  </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descr="Cyclone tropical — Wikipé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334" y="790576"/>
            <a:ext cx="4766734" cy="467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8356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41</a:t>
            </a:fld>
            <a:endParaRPr lang="fr-FR"/>
          </a:p>
        </p:txBody>
      </p:sp>
      <p:sp>
        <p:nvSpPr>
          <p:cNvPr id="6" name="Rectangle 5"/>
          <p:cNvSpPr/>
          <p:nvPr/>
        </p:nvSpPr>
        <p:spPr>
          <a:xfrm>
            <a:off x="338666" y="218821"/>
            <a:ext cx="5842002" cy="6327886"/>
          </a:xfrm>
          <a:prstGeom prst="rect">
            <a:avLst/>
          </a:prstGeom>
        </p:spPr>
        <p:txBody>
          <a:bodyPr wrap="square">
            <a:spAutoFit/>
          </a:bodyPr>
          <a:lstStyle/>
          <a:p>
            <a:pPr lvl="0">
              <a:lnSpc>
                <a:spcPct val="107000"/>
              </a:lnSpc>
              <a:spcAft>
                <a:spcPts val="800"/>
              </a:spcAft>
            </a:pP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b. </a:t>
            </a:r>
            <a:r>
              <a:rPr lang="fr-FR" sz="2000" b="1" dirty="0">
                <a:latin typeface="Times New Roman" panose="02020603050405020304" pitchFamily="18" charset="0"/>
                <a:ea typeface="Calibri" panose="020F0502020204030204" pitchFamily="34" charset="0"/>
                <a:cs typeface="Times New Roman" panose="02020603050405020304" pitchFamily="18" charset="0"/>
              </a:rPr>
              <a:t>A</a:t>
            </a:r>
            <a:r>
              <a:rPr lang="fr-FR" sz="2000" b="1" dirty="0" smtClean="0">
                <a:latin typeface="Times New Roman" panose="02020603050405020304" pitchFamily="18" charset="0"/>
                <a:ea typeface="Calibri" panose="020F0502020204030204" pitchFamily="34" charset="0"/>
                <a:cs typeface="Times New Roman" panose="02020603050405020304" pitchFamily="18" charset="0"/>
              </a:rPr>
              <a:t>ctivités </a:t>
            </a:r>
            <a:r>
              <a:rPr lang="fr-FR" sz="2000" b="1" dirty="0">
                <a:latin typeface="Times New Roman" panose="02020603050405020304" pitchFamily="18" charset="0"/>
                <a:ea typeface="Calibri" panose="020F0502020204030204" pitchFamily="34" charset="0"/>
                <a:cs typeface="Times New Roman" panose="02020603050405020304" pitchFamily="18" charset="0"/>
              </a:rPr>
              <a:t>volcaniques.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Les tremblements de terre peuvent, à tout moment de la journée ou de la  nuit, frapper de façon soudaine et sans alerte. Les terminologies suivantes sont  associées aux tremblements de terre : épicentre, faille,  magnitude et  ondes sismiques.  </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Pour des fins pratiques, un tremblement de terre est d’habitude défini par sa magnitude (ou énergie quantitative dégagée) qui est mesurée à  l’aide de l’échelle logarithmique de 1 – 10.  Cette échelle logarithmique s’appelle l’échelle Richter. La  magnitude est calculée en  analysant les données obtenues des sismomètres. </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L’intensité  d’un tremblement de terre est mesurée à l’aide de l’échelle d’intensité de  Mercalli modifiée  (IMM)  et  est déterminée qualitativement par des observations physiques de  l’impact  du tremblement  de terre.</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Comment se forme l&amp;#39;éruption d&amp;#39;un volcan? Samuel, 7 ans et demi - Images D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127" y="753533"/>
            <a:ext cx="5659901" cy="489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833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42</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947" y="320511"/>
            <a:ext cx="6818268" cy="6537489"/>
          </a:xfrm>
          <a:prstGeom prst="rect">
            <a:avLst/>
          </a:prstGeom>
        </p:spPr>
      </p:pic>
    </p:spTree>
    <p:extLst>
      <p:ext uri="{BB962C8B-B14F-4D97-AF65-F5344CB8AC3E}">
        <p14:creationId xmlns:p14="http://schemas.microsoft.com/office/powerpoint/2010/main" val="4232122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43</a:t>
            </a:fld>
            <a:endParaRPr lang="fr-FR"/>
          </a:p>
        </p:txBody>
      </p:sp>
      <p:sp>
        <p:nvSpPr>
          <p:cNvPr id="6" name="Rectangle 5"/>
          <p:cNvSpPr/>
          <p:nvPr/>
        </p:nvSpPr>
        <p:spPr>
          <a:xfrm>
            <a:off x="152400" y="100755"/>
            <a:ext cx="6096000" cy="6203045"/>
          </a:xfrm>
          <a:prstGeom prst="rect">
            <a:avLst/>
          </a:prstGeom>
        </p:spPr>
        <p:txBody>
          <a:bodyPr>
            <a:spAutoFit/>
          </a:bodyPr>
          <a:lstStyle/>
          <a:p>
            <a:pPr algn="just">
              <a:lnSpc>
                <a:spcPct val="107000"/>
              </a:lnSpc>
              <a:spcAft>
                <a:spcPts val="800"/>
              </a:spcAft>
            </a:pPr>
            <a:r>
              <a:rPr lang="fr-FR" b="1" dirty="0">
                <a:latin typeface="Times New Roman" panose="02020603050405020304" pitchFamily="18" charset="0"/>
                <a:ea typeface="Calibri" panose="020F0502020204030204" pitchFamily="34" charset="0"/>
                <a:cs typeface="Times New Roman" panose="02020603050405020304" pitchFamily="18" charset="0"/>
              </a:rPr>
              <a:t> </a:t>
            </a:r>
            <a:r>
              <a:rPr lang="fr-FR" sz="2000" b="1" dirty="0">
                <a:latin typeface="Times New Roman" panose="02020603050405020304" pitchFamily="18" charset="0"/>
                <a:ea typeface="Calibri" panose="020F0502020204030204" pitchFamily="34" charset="0"/>
                <a:cs typeface="Times New Roman" panose="02020603050405020304" pitchFamily="18" charset="0"/>
              </a:rPr>
              <a:t>c.  Tsunami</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 Un tsunami est une  vague océanique provoquée par un tremblement  de terre, volcan ou éboulement sous-marin. On l’appelle également </a:t>
            </a:r>
            <a:r>
              <a:rPr lang="fr-FR" sz="2000" b="1" dirty="0">
                <a:latin typeface="Times New Roman" panose="02020603050405020304" pitchFamily="18" charset="0"/>
                <a:ea typeface="Calibri" panose="020F0502020204030204" pitchFamily="34" charset="0"/>
                <a:cs typeface="Times New Roman" panose="02020603050405020304" pitchFamily="18" charset="0"/>
              </a:rPr>
              <a:t>une vague sismique marine</a:t>
            </a:r>
            <a:r>
              <a:rPr lang="fr-FR" sz="2000" dirty="0">
                <a:latin typeface="Times New Roman" panose="02020603050405020304" pitchFamily="18" charset="0"/>
                <a:ea typeface="Calibri" panose="020F0502020204030204" pitchFamily="34" charset="0"/>
                <a:cs typeface="Times New Roman" panose="02020603050405020304" pitchFamily="18" charset="0"/>
              </a:rPr>
              <a:t>, et à tord </a:t>
            </a:r>
            <a:r>
              <a:rPr lang="fr-FR" sz="2000" b="1" dirty="0">
                <a:latin typeface="Times New Roman" panose="02020603050405020304" pitchFamily="18" charset="0"/>
                <a:ea typeface="Calibri" panose="020F0502020204030204" pitchFamily="34" charset="0"/>
                <a:cs typeface="Times New Roman" panose="02020603050405020304" pitchFamily="18" charset="0"/>
              </a:rPr>
              <a:t>un mascaret</a:t>
            </a:r>
            <a:r>
              <a:rPr lang="fr-FR" sz="2000" dirty="0">
                <a:latin typeface="Times New Roman" panose="02020603050405020304" pitchFamily="18" charset="0"/>
                <a:ea typeface="Calibri" panose="020F0502020204030204" pitchFamily="34" charset="0"/>
                <a:cs typeface="Times New Roman" panose="02020603050405020304" pitchFamily="18" charset="0"/>
              </a:rPr>
              <a:t>. Les ondes de tempête sont des vagues provoquées par des forts vents.   </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Les Samoa ont connu leur plus grand tremblement de terre le 26 juin 1917,  mesurant 8,3 sur l’échelle Richter. Le séisme se produisait aux Tonga (à environ  200km au  sud d’Apia) et a provoqué un  tsunami de  quatre à  huit (4-8) mètres de haut dans Satupaitea, Savaii. Le tsunami est arrivé en moins de dix (10) minutes depuis son  point  d’origine,  signifiant  qu’il a  fait  plus de 1 000km/h. Ainsi, lorsqu’un  tremblement de terre  se produit,  il ne faut pas prendre à la légère l’alerte  au tsunami,  par exemple,  ceux qui habitent  les régions côtières basses  doivent immédiatement fuir vers les  régions plus hautes et plus sûres.</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20379" t="3523" r="7635" b="9624"/>
          <a:stretch/>
        </p:blipFill>
        <p:spPr>
          <a:xfrm>
            <a:off x="6230362" y="745068"/>
            <a:ext cx="5718193" cy="4184410"/>
          </a:xfrm>
          <a:prstGeom prst="rect">
            <a:avLst/>
          </a:prstGeom>
        </p:spPr>
      </p:pic>
    </p:spTree>
    <p:extLst>
      <p:ext uri="{BB962C8B-B14F-4D97-AF65-F5344CB8AC3E}">
        <p14:creationId xmlns:p14="http://schemas.microsoft.com/office/powerpoint/2010/main" val="238384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44</a:t>
            </a:fld>
            <a:endParaRPr lang="fr-FR"/>
          </a:p>
        </p:txBody>
      </p:sp>
      <p:sp>
        <p:nvSpPr>
          <p:cNvPr id="6" name="Rectangle 5"/>
          <p:cNvSpPr/>
          <p:nvPr/>
        </p:nvSpPr>
        <p:spPr>
          <a:xfrm>
            <a:off x="118534" y="113439"/>
            <a:ext cx="6096000" cy="6828729"/>
          </a:xfrm>
          <a:prstGeom prst="rect">
            <a:avLst/>
          </a:prstGeom>
        </p:spPr>
        <p:txBody>
          <a:bodyPr>
            <a:spAutoFit/>
          </a:bodyPr>
          <a:lstStyle/>
          <a:p>
            <a:pPr>
              <a:lnSpc>
                <a:spcPct val="107000"/>
              </a:lnSpc>
              <a:spcAft>
                <a:spcPts val="800"/>
              </a:spcAft>
            </a:pPr>
            <a:r>
              <a:rPr lang="fr-FR" b="1" dirty="0">
                <a:latin typeface="Times New Roman" panose="02020603050405020304" pitchFamily="18" charset="0"/>
                <a:ea typeface="Calibri" panose="020F0502020204030204" pitchFamily="34" charset="0"/>
                <a:cs typeface="Times New Roman" panose="02020603050405020304" pitchFamily="18" charset="0"/>
              </a:rPr>
              <a:t>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d.  </a:t>
            </a:r>
            <a:r>
              <a:rPr lang="fr-FR" b="1" dirty="0">
                <a:latin typeface="Times New Roman" panose="02020603050405020304" pitchFamily="18" charset="0"/>
                <a:ea typeface="Calibri" panose="020F0502020204030204" pitchFamily="34" charset="0"/>
                <a:cs typeface="Times New Roman" panose="02020603050405020304" pitchFamily="18" charset="0"/>
              </a:rPr>
              <a:t>Inondations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Ce phénomène se produit lorsque  l’eau recouvrait les zones auparavant sèches,  c.-à-d., lorsque  de grandes  quantités d’eau se déplacent d’une source  comme une rivière ou d’un tuyau cassé vers une zone antérieurement sèche ou lorsque l’eau déborde les lits ou les obstacles.    </a:t>
            </a: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Les inondations peuvent être  bénéfiques en matière d’environnement pour les écosystèmes locaux. Par exemple, des inondations  par une rivière apportent des substances nutritives au sol comme  c’est le cas en Egypte lorsque les inondations annuelles  du  fleuve Nile apportent  des substances nutritives aux terres qui  seraient autrement sèches. Les inondations peuvent également avoir des impacts économiques et émotionnels sur la population,  en particulier lorsque les biens de ceux-ci sont directement touchés.  Une meilleure compréhension des causes des inondations peut permettre à  la population de mieux se préparer et peut-être minimiser ou empêcher les dommages causés par  les inondations.</a:t>
            </a:r>
            <a:endParaRPr lang="fr-FR" sz="2000" dirty="0">
              <a:latin typeface="Times New Roman" panose="02020603050405020304" pitchFamily="18" charset="0"/>
              <a:cs typeface="Times New Roman" panose="02020603050405020304" pitchFamily="18" charset="0"/>
            </a:endParaRPr>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19262" t="10045" r="14078" b="17735"/>
          <a:stretch/>
        </p:blipFill>
        <p:spPr>
          <a:xfrm>
            <a:off x="6214534" y="982133"/>
            <a:ext cx="5633383" cy="4747679"/>
          </a:xfrm>
          <a:prstGeom prst="rect">
            <a:avLst/>
          </a:prstGeom>
        </p:spPr>
      </p:pic>
    </p:spTree>
    <p:extLst>
      <p:ext uri="{BB962C8B-B14F-4D97-AF65-F5344CB8AC3E}">
        <p14:creationId xmlns:p14="http://schemas.microsoft.com/office/powerpoint/2010/main" val="1422143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45</a:t>
            </a:fld>
            <a:endParaRPr lang="fr-FR"/>
          </a:p>
        </p:txBody>
      </p:sp>
      <p:sp>
        <p:nvSpPr>
          <p:cNvPr id="6" name="Rectangle 5"/>
          <p:cNvSpPr/>
          <p:nvPr/>
        </p:nvSpPr>
        <p:spPr>
          <a:xfrm>
            <a:off x="228600" y="304570"/>
            <a:ext cx="5029200" cy="4146776"/>
          </a:xfrm>
          <a:prstGeom prst="rect">
            <a:avLst/>
          </a:prstGeom>
        </p:spPr>
        <p:txBody>
          <a:bodyPr wrap="square">
            <a:spAutoFit/>
          </a:bodyPr>
          <a:lstStyle/>
          <a:p>
            <a:pPr>
              <a:lnSpc>
                <a:spcPct val="107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e. Éboulements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Le terme éboulement désigne un  mouvement vers le bas des masses de  roches et  de  terre. Les éboulements sont  provoqués par un ou une combinaison des facteurs suivants : changement du degré de la  pente, augmentant la charge que  doit supporter le terrain, chocs et vibrations, changement dans la contenue  en eau, mouvement  de l’eau dans le  terrain, action  du  gel, altération  des chocs, enlèvement  du ou changement du type de  végétation couvrant les pentes.</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descr="Définition | Éboulement - Écroulement - Effondrement | Futura Planè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506" y="304570"/>
            <a:ext cx="5904396" cy="442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42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46</a:t>
            </a:fld>
            <a:endParaRPr lang="fr-FR"/>
          </a:p>
        </p:txBody>
      </p:sp>
      <p:sp>
        <p:nvSpPr>
          <p:cNvPr id="6" name="Rectangle 5"/>
          <p:cNvSpPr/>
          <p:nvPr/>
        </p:nvSpPr>
        <p:spPr>
          <a:xfrm>
            <a:off x="1345302" y="236928"/>
            <a:ext cx="5711820" cy="388696"/>
          </a:xfrm>
          <a:prstGeom prst="rect">
            <a:avLst/>
          </a:prstGeom>
        </p:spPr>
        <p:txBody>
          <a:bodyPr wrap="none">
            <a:spAutoFit/>
          </a:bodyPr>
          <a:lstStyle/>
          <a:p>
            <a:pPr>
              <a:lnSpc>
                <a:spcPct val="107000"/>
              </a:lnSpc>
              <a:spcAft>
                <a:spcPts val="800"/>
              </a:spcAft>
            </a:pPr>
            <a:r>
              <a:rPr lang="fr-FR" b="1" dirty="0">
                <a:solidFill>
                  <a:srgbClr val="D94D3C"/>
                </a:solidFill>
                <a:latin typeface="Times New Roman" panose="02020603050405020304" pitchFamily="18" charset="0"/>
                <a:ea typeface="Times New Roman" panose="02020603050405020304" pitchFamily="18" charset="0"/>
                <a:cs typeface="Times New Roman" panose="02020603050405020304" pitchFamily="18" charset="0"/>
              </a:rPr>
              <a:t>Pollution et gestion des déchets dans un monde globalisé</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 6" descr="C:\Users\ACER\Desktop\Capture d’écran 2021-12-14 192425.png"/>
          <p:cNvPicPr/>
          <p:nvPr/>
        </p:nvPicPr>
        <p:blipFill>
          <a:blip r:embed="rId2">
            <a:extLst>
              <a:ext uri="{28A0092B-C50C-407E-A947-70E740481C1C}">
                <a14:useLocalDpi xmlns:a14="http://schemas.microsoft.com/office/drawing/2010/main" val="0"/>
              </a:ext>
            </a:extLst>
          </a:blip>
          <a:srcRect/>
          <a:stretch>
            <a:fillRect/>
          </a:stretch>
        </p:blipFill>
        <p:spPr bwMode="auto">
          <a:xfrm>
            <a:off x="1687397" y="1093509"/>
            <a:ext cx="7418895" cy="4487159"/>
          </a:xfrm>
          <a:prstGeom prst="rect">
            <a:avLst/>
          </a:prstGeom>
          <a:noFill/>
          <a:ln>
            <a:noFill/>
          </a:ln>
        </p:spPr>
      </p:pic>
    </p:spTree>
    <p:extLst>
      <p:ext uri="{BB962C8B-B14F-4D97-AF65-F5344CB8AC3E}">
        <p14:creationId xmlns:p14="http://schemas.microsoft.com/office/powerpoint/2010/main" val="3341203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47</a:t>
            </a:fld>
            <a:endParaRPr lang="fr-FR"/>
          </a:p>
        </p:txBody>
      </p:sp>
      <p:sp>
        <p:nvSpPr>
          <p:cNvPr id="6" name="Rectangle 5"/>
          <p:cNvSpPr/>
          <p:nvPr/>
        </p:nvSpPr>
        <p:spPr>
          <a:xfrm>
            <a:off x="197962" y="591808"/>
            <a:ext cx="9483365" cy="5262979"/>
          </a:xfrm>
          <a:prstGeom prst="rect">
            <a:avLst/>
          </a:prstGeom>
        </p:spPr>
        <p:txBody>
          <a:bodyPr wrap="square">
            <a:spAutoFit/>
          </a:bodyPr>
          <a:lstStyle/>
          <a:p>
            <a:pPr algn="just"/>
            <a:r>
              <a:rPr lang="fr-FR" sz="2400" dirty="0">
                <a:solidFill>
                  <a:srgbClr val="333333"/>
                </a:solidFill>
                <a:latin typeface="Times New Roman" panose="02020603050405020304" pitchFamily="18" charset="0"/>
                <a:ea typeface="Times New Roman" panose="02020603050405020304" pitchFamily="18" charset="0"/>
              </a:rPr>
              <a:t>Le 6 mars 2020 a été conclu, à Bruxelles, le « Pacte plastiques européen ». Les signataires, 14 États membres, de grandes entreprises et deux ONG s’engagent à prendre des mesures pour une meilleure gestion du cycle de vie des emballages et produits plastiques à usage unique. [</a:t>
            </a:r>
            <a:r>
              <a:rPr lang="fr-FR" sz="2400" u="sng" dirty="0">
                <a:solidFill>
                  <a:srgbClr val="D94D3C"/>
                </a:solidFill>
                <a:latin typeface="Times New Roman" panose="02020603050405020304" pitchFamily="18" charset="0"/>
                <a:ea typeface="Times New Roman" panose="02020603050405020304" pitchFamily="18" charset="0"/>
                <a:hlinkClick r:id="rId2"/>
              </a:rPr>
              <a:t>1</a:t>
            </a:r>
            <a:r>
              <a:rPr lang="fr-FR" sz="2400" dirty="0">
                <a:solidFill>
                  <a:srgbClr val="333333"/>
                </a:solidFill>
                <a:latin typeface="Times New Roman" panose="02020603050405020304" pitchFamily="18" charset="0"/>
                <a:ea typeface="Times New Roman" panose="02020603050405020304" pitchFamily="18" charset="0"/>
              </a:rPr>
              <a:t>] Une avancée dans la lutte contre les déchets et la pollution. Mais ce pacte va-t-il être respecté par tous ses signataires dans les années à venir ?</a:t>
            </a:r>
            <a:endParaRPr lang="fr-FR" sz="2400" dirty="0">
              <a:latin typeface="Times New Roman" panose="02020603050405020304" pitchFamily="18" charset="0"/>
              <a:ea typeface="Times New Roman" panose="02020603050405020304" pitchFamily="18" charset="0"/>
            </a:endParaRPr>
          </a:p>
          <a:p>
            <a:r>
              <a:rPr lang="fr-FR" sz="2400" dirty="0">
                <a:solidFill>
                  <a:srgbClr val="333333"/>
                </a:solidFill>
                <a:latin typeface="Times New Roman" panose="02020603050405020304" pitchFamily="18" charset="0"/>
                <a:ea typeface="Calibri" panose="020F0502020204030204" pitchFamily="34" charset="0"/>
              </a:rPr>
              <a:t>Le monde "développé" est un grand fournisseur de déchets et de polluants. Le traitement des déchets est une industrie en elle-même. Mais, si l’élimination des déchets courants, ménagers est un problème de technique, de financement et de décision politique, il en va tout autrement des lourds déchets toxiques dont les pays industrialisés produisent chaque année plus de 300 millions de tonnes. Les responsables cherchent à minimiser la gravité du problème, tout en essayant d’envoyer ces indésirables se faire traiter ailleurs, comme les bateaux amiantés, </a:t>
            </a:r>
            <a:endParaRPr lang="fr-FR" sz="2400" dirty="0"/>
          </a:p>
        </p:txBody>
      </p:sp>
    </p:spTree>
    <p:extLst>
      <p:ext uri="{BB962C8B-B14F-4D97-AF65-F5344CB8AC3E}">
        <p14:creationId xmlns:p14="http://schemas.microsoft.com/office/powerpoint/2010/main" val="2091682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48</a:t>
            </a:fld>
            <a:endParaRPr lang="fr-FR"/>
          </a:p>
        </p:txBody>
      </p:sp>
      <p:sp>
        <p:nvSpPr>
          <p:cNvPr id="6" name="Rectangle 5"/>
          <p:cNvSpPr/>
          <p:nvPr/>
        </p:nvSpPr>
        <p:spPr>
          <a:xfrm>
            <a:off x="205417" y="689697"/>
            <a:ext cx="8964891" cy="4893647"/>
          </a:xfrm>
          <a:prstGeom prst="rect">
            <a:avLst/>
          </a:prstGeom>
        </p:spPr>
        <p:txBody>
          <a:bodyPr wrap="square">
            <a:spAutoFit/>
          </a:bodyPr>
          <a:lstStyle/>
          <a:p>
            <a:pPr algn="just"/>
            <a:r>
              <a:rPr lang="fr-FR" sz="2400" dirty="0">
                <a:solidFill>
                  <a:srgbClr val="333333"/>
                </a:solidFill>
                <a:latin typeface="Times New Roman" panose="02020603050405020304" pitchFamily="18" charset="0"/>
                <a:ea typeface="Calibri" panose="020F0502020204030204" pitchFamily="34" charset="0"/>
              </a:rPr>
              <a:t>les polluants chimiques, les déchets de l’industrie numérique et autres déchets atomiques : différents scandales ont fait connaître le problème de ce commerce des déchets toxiques dont l’ampleur ne peut être mesurée en raison d’une forte opacité dans les flux</a:t>
            </a:r>
            <a:r>
              <a:rPr lang="fr-FR" sz="2400" dirty="0" smtClean="0">
                <a:solidFill>
                  <a:srgbClr val="333333"/>
                </a:solidFill>
                <a:latin typeface="Times New Roman" panose="02020603050405020304" pitchFamily="18" charset="0"/>
                <a:ea typeface="Calibri" panose="020F0502020204030204" pitchFamily="34" charset="0"/>
              </a:rPr>
              <a:t>.</a:t>
            </a:r>
          </a:p>
          <a:p>
            <a:pPr algn="just"/>
            <a:r>
              <a:rPr lang="fr-FR" sz="2400" dirty="0">
                <a:solidFill>
                  <a:srgbClr val="333333"/>
                </a:solidFill>
                <a:latin typeface="Times New Roman" panose="02020603050405020304" pitchFamily="18" charset="0"/>
                <a:ea typeface="Calibri" panose="020F0502020204030204" pitchFamily="34" charset="0"/>
              </a:rPr>
              <a:t/>
            </a:r>
            <a:br>
              <a:rPr lang="fr-FR" sz="2400" dirty="0">
                <a:solidFill>
                  <a:srgbClr val="333333"/>
                </a:solidFill>
                <a:latin typeface="Times New Roman" panose="02020603050405020304" pitchFamily="18" charset="0"/>
                <a:ea typeface="Calibri" panose="020F0502020204030204" pitchFamily="34" charset="0"/>
              </a:rPr>
            </a:br>
            <a:r>
              <a:rPr lang="fr-FR" sz="2400" dirty="0">
                <a:solidFill>
                  <a:srgbClr val="333333"/>
                </a:solidFill>
                <a:latin typeface="Times New Roman" panose="02020603050405020304" pitchFamily="18" charset="0"/>
                <a:ea typeface="Calibri" panose="020F0502020204030204" pitchFamily="34" charset="0"/>
              </a:rPr>
              <a:t>Malgré la mise en place du recyclage, l’impact des déchets des pays industrialisés reste considérable sur la planète. De plus, avec le développement des nouvelles technologies, la surconsommation et l’obsolescence programmée de nos appareils électroniques, nos déchets deviennent de plus en plus importants. La pollution engendrée par les résidus de pesticides des déchets radioactifs, chimiques ou encore du pétrole entraîne des conséquences sur les milieux naturels que ce soit la terre ou l’eau et, par conséquent, sur notre santé.</a:t>
            </a:r>
            <a:endParaRPr lang="fr-FR" sz="2400" dirty="0"/>
          </a:p>
        </p:txBody>
      </p:sp>
    </p:spTree>
    <p:extLst>
      <p:ext uri="{BB962C8B-B14F-4D97-AF65-F5344CB8AC3E}">
        <p14:creationId xmlns:p14="http://schemas.microsoft.com/office/powerpoint/2010/main" val="2162572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49</a:t>
            </a:fld>
            <a:endParaRPr lang="fr-FR"/>
          </a:p>
        </p:txBody>
      </p:sp>
      <p:sp>
        <p:nvSpPr>
          <p:cNvPr id="6" name="Rectangle 5"/>
          <p:cNvSpPr/>
          <p:nvPr/>
        </p:nvSpPr>
        <p:spPr>
          <a:xfrm>
            <a:off x="263951" y="452487"/>
            <a:ext cx="9521072" cy="5355312"/>
          </a:xfrm>
          <a:prstGeom prst="rect">
            <a:avLst/>
          </a:prstGeom>
        </p:spPr>
        <p:txBody>
          <a:bodyPr wrap="square">
            <a:spAutoFit/>
          </a:bodyPr>
          <a:lstStyle/>
          <a:p>
            <a:pPr algn="just"/>
            <a:r>
              <a:rPr lang="fr-FR" sz="2400" b="1" dirty="0">
                <a:solidFill>
                  <a:srgbClr val="333333"/>
                </a:solidFill>
                <a:latin typeface="Times New Roman" panose="02020603050405020304" pitchFamily="18" charset="0"/>
                <a:ea typeface="Times New Roman" panose="02020603050405020304" pitchFamily="18" charset="0"/>
              </a:rPr>
              <a:t>Contre l’épidéme, l’écologie</a:t>
            </a:r>
            <a:endParaRPr lang="fr-FR" sz="2400" dirty="0">
              <a:latin typeface="Times New Roman" panose="02020603050405020304" pitchFamily="18" charset="0"/>
              <a:ea typeface="Times New Roman" panose="02020603050405020304" pitchFamily="18" charset="0"/>
            </a:endParaRPr>
          </a:p>
          <a:p>
            <a:pPr algn="just"/>
            <a:r>
              <a:rPr lang="fr-FR" dirty="0">
                <a:solidFill>
                  <a:srgbClr val="333333"/>
                </a:solidFill>
                <a:latin typeface="Times New Roman" panose="02020603050405020304" pitchFamily="18" charset="0"/>
                <a:ea typeface="Times New Roman" panose="02020603050405020304" pitchFamily="18" charset="0"/>
              </a:rPr>
              <a:t/>
            </a:r>
            <a:br>
              <a:rPr lang="fr-FR" dirty="0">
                <a:solidFill>
                  <a:srgbClr val="333333"/>
                </a:solidFill>
                <a:latin typeface="Times New Roman" panose="02020603050405020304" pitchFamily="18" charset="0"/>
                <a:ea typeface="Times New Roman" panose="02020603050405020304" pitchFamily="18" charset="0"/>
              </a:rPr>
            </a:br>
            <a:r>
              <a:rPr lang="fr-FR" dirty="0">
                <a:solidFill>
                  <a:srgbClr val="333333"/>
                </a:solidFill>
                <a:latin typeface="Times New Roman" panose="02020603050405020304" pitchFamily="18" charset="0"/>
                <a:ea typeface="Times New Roman" panose="02020603050405020304" pitchFamily="18" charset="0"/>
              </a:rPr>
              <a:t>L’épidémie de Coronavirus met en évidence la vulnerabilité croissante de l’espèce humaine. Le problème est la déforestation, l’urbanisation et l’industrialisation effrénées causant la destruction des habitats, menaçant quantité d’espèces et provoquant la propagation d’agents pathogènes. Les montagnes de déjections produites par le bétail sont aussi des sources d’infections non maîtrisées.</a:t>
            </a:r>
            <a:endParaRPr lang="fr-FR" sz="1600" dirty="0">
              <a:latin typeface="Times New Roman" panose="02020603050405020304" pitchFamily="18" charset="0"/>
              <a:ea typeface="Times New Roman" panose="02020603050405020304" pitchFamily="18" charset="0"/>
            </a:endParaRPr>
          </a:p>
          <a:p>
            <a:pPr algn="just"/>
            <a:r>
              <a:rPr lang="fr-FR" sz="24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r>
            <a:br>
              <a:rPr lang="fr-FR" sz="24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br>
            <a:r>
              <a:rPr lang="fr-FR" sz="2400" b="1" dirty="0"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Uranium </a:t>
            </a:r>
            <a:endParaRPr lang="fr-FR" sz="2400" dirty="0"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fr-FR" dirty="0">
              <a:solidFill>
                <a:srgbClr val="333333"/>
              </a:solidFill>
              <a:latin typeface="Times New Roman" panose="02020603050405020304" pitchFamily="18" charset="0"/>
              <a:ea typeface="Calibri" panose="020F0502020204030204" pitchFamily="34" charset="0"/>
            </a:endParaRPr>
          </a:p>
          <a:p>
            <a:pPr algn="just"/>
            <a:r>
              <a:rPr lang="fr-FR" dirty="0" smtClean="0">
                <a:solidFill>
                  <a:srgbClr val="333333"/>
                </a:solidFill>
                <a:latin typeface="Times New Roman" panose="02020603050405020304" pitchFamily="18" charset="0"/>
                <a:ea typeface="Calibri" panose="020F0502020204030204" pitchFamily="34" charset="0"/>
              </a:rPr>
              <a:t>Deuxième </a:t>
            </a:r>
            <a:r>
              <a:rPr lang="fr-FR" dirty="0">
                <a:solidFill>
                  <a:srgbClr val="333333"/>
                </a:solidFill>
                <a:latin typeface="Times New Roman" panose="02020603050405020304" pitchFamily="18" charset="0"/>
                <a:ea typeface="Calibri" panose="020F0502020204030204" pitchFamily="34" charset="0"/>
              </a:rPr>
              <a:t>producteur mondial d’uranium, le Canada a favorisé l’</a:t>
            </a:r>
            <a:r>
              <a:rPr lang="fr-FR" dirty="0" err="1">
                <a:solidFill>
                  <a:srgbClr val="333333"/>
                </a:solidFill>
                <a:latin typeface="Times New Roman" panose="02020603050405020304" pitchFamily="18" charset="0"/>
                <a:ea typeface="Calibri" panose="020F0502020204030204" pitchFamily="34" charset="0"/>
              </a:rPr>
              <a:t>extractivisme</a:t>
            </a:r>
            <a:r>
              <a:rPr lang="fr-FR" dirty="0">
                <a:solidFill>
                  <a:srgbClr val="333333"/>
                </a:solidFill>
                <a:latin typeface="Times New Roman" panose="02020603050405020304" pitchFamily="18" charset="0"/>
                <a:ea typeface="Calibri" panose="020F0502020204030204" pitchFamily="34" charset="0"/>
              </a:rPr>
              <a:t> incontrôlé de son géant minier Cameco (Canadian Mining and </a:t>
            </a:r>
            <a:r>
              <a:rPr lang="fr-FR" dirty="0" err="1">
                <a:solidFill>
                  <a:srgbClr val="333333"/>
                </a:solidFill>
                <a:latin typeface="Times New Roman" panose="02020603050405020304" pitchFamily="18" charset="0"/>
                <a:ea typeface="Calibri" panose="020F0502020204030204" pitchFamily="34" charset="0"/>
              </a:rPr>
              <a:t>Energy</a:t>
            </a:r>
            <a:r>
              <a:rPr lang="fr-FR" dirty="0">
                <a:solidFill>
                  <a:srgbClr val="333333"/>
                </a:solidFill>
                <a:latin typeface="Times New Roman" panose="02020603050405020304" pitchFamily="18" charset="0"/>
                <a:ea typeface="Calibri" panose="020F0502020204030204" pitchFamily="34" charset="0"/>
              </a:rPr>
              <a:t> Corporation), au Canada et aux États-Unis, et a laissé la firme piller les territoires des peuples autochtones dès les années 1940. Dans la province du Saskatchewan, à la frontière Sud avec les États-Unis, les </a:t>
            </a:r>
            <a:r>
              <a:rPr lang="fr-FR" dirty="0" err="1">
                <a:solidFill>
                  <a:srgbClr val="333333"/>
                </a:solidFill>
                <a:latin typeface="Times New Roman" panose="02020603050405020304" pitchFamily="18" charset="0"/>
                <a:ea typeface="Calibri" panose="020F0502020204030204" pitchFamily="34" charset="0"/>
              </a:rPr>
              <a:t>Dene</a:t>
            </a:r>
            <a:r>
              <a:rPr lang="fr-FR" dirty="0">
                <a:solidFill>
                  <a:srgbClr val="333333"/>
                </a:solidFill>
                <a:latin typeface="Times New Roman" panose="02020603050405020304" pitchFamily="18" charset="0"/>
                <a:ea typeface="Calibri" panose="020F0502020204030204" pitchFamily="34" charset="0"/>
              </a:rPr>
              <a:t> occupent une terre dite "aux 100 000 lacs", réservoir naturel d’eau douce, qui recèle aussi une réserve de 480 000 tonnes d’uranium. Les terres de trappe ancestrales des </a:t>
            </a:r>
            <a:r>
              <a:rPr lang="fr-FR" dirty="0" err="1">
                <a:solidFill>
                  <a:srgbClr val="333333"/>
                </a:solidFill>
                <a:latin typeface="Times New Roman" panose="02020603050405020304" pitchFamily="18" charset="0"/>
                <a:ea typeface="Calibri" panose="020F0502020204030204" pitchFamily="34" charset="0"/>
              </a:rPr>
              <a:t>Dene</a:t>
            </a:r>
            <a:r>
              <a:rPr lang="fr-FR" dirty="0">
                <a:solidFill>
                  <a:srgbClr val="333333"/>
                </a:solidFill>
                <a:latin typeface="Times New Roman" panose="02020603050405020304" pitchFamily="18" charset="0"/>
                <a:ea typeface="Calibri" panose="020F0502020204030204" pitchFamily="34" charset="0"/>
              </a:rPr>
              <a:t> sont devenues "le couloir de l’uranium" traversé par une saignée de 200 kilomètres à travers la toundra, où Cameco exploite 4 mines. Dans un respect de façade du droit des peuples, les </a:t>
            </a:r>
            <a:r>
              <a:rPr lang="fr-FR" dirty="0" err="1">
                <a:solidFill>
                  <a:srgbClr val="333333"/>
                </a:solidFill>
                <a:latin typeface="Times New Roman" panose="02020603050405020304" pitchFamily="18" charset="0"/>
                <a:ea typeface="Calibri" panose="020F0502020204030204" pitchFamily="34" charset="0"/>
              </a:rPr>
              <a:t>Dene</a:t>
            </a:r>
            <a:r>
              <a:rPr lang="fr-FR" dirty="0">
                <a:solidFill>
                  <a:srgbClr val="333333"/>
                </a:solidFill>
                <a:latin typeface="Times New Roman" panose="02020603050405020304" pitchFamily="18" charset="0"/>
                <a:ea typeface="Calibri" panose="020F0502020204030204" pitchFamily="34" charset="0"/>
              </a:rPr>
              <a:t> ont conservé le droit de chasser des animaux (malades), pêcher des poissons (avariés) et ramasser des baies (contaminées) par les boues toxiques.</a:t>
            </a:r>
            <a:endParaRPr lang="fr-FR" dirty="0"/>
          </a:p>
        </p:txBody>
      </p:sp>
    </p:spTree>
    <p:extLst>
      <p:ext uri="{BB962C8B-B14F-4D97-AF65-F5344CB8AC3E}">
        <p14:creationId xmlns:p14="http://schemas.microsoft.com/office/powerpoint/2010/main" val="271651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622505" y="6492875"/>
            <a:ext cx="478918"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5</a:t>
            </a:fld>
            <a:endParaRPr lang="fr-FR" sz="1000" b="1">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666" y="110067"/>
            <a:ext cx="7577667" cy="923330"/>
          </a:xfrm>
          <a:prstGeom prst="rect">
            <a:avLst/>
          </a:prstGeom>
        </p:spPr>
        <p:txBody>
          <a:bodyPr wrap="square">
            <a:spAutoFit/>
          </a:bodyPr>
          <a:lstStyle/>
          <a:p>
            <a:pPr algn="just"/>
            <a:r>
              <a:rPr lang="fr-FR" dirty="0">
                <a:latin typeface="Times New Roman" panose="02020603050405020304" pitchFamily="18" charset="0"/>
                <a:cs typeface="Times New Roman" panose="02020603050405020304" pitchFamily="18" charset="0"/>
              </a:rPr>
              <a:t>C. Protection et gestion de l’environnement </a:t>
            </a:r>
          </a:p>
          <a:p>
            <a:pPr algn="just"/>
            <a:r>
              <a:rPr lang="fr-FR" dirty="0">
                <a:latin typeface="Times New Roman" panose="02020603050405020304" pitchFamily="18" charset="0"/>
                <a:cs typeface="Times New Roman" panose="02020603050405020304" pitchFamily="18" charset="0"/>
              </a:rPr>
              <a:t>         a. Gestion intégrée des ressources naturelles </a:t>
            </a:r>
          </a:p>
          <a:p>
            <a:pPr algn="just"/>
            <a:r>
              <a:rPr lang="fr-FR" dirty="0">
                <a:latin typeface="Times New Roman" panose="02020603050405020304" pitchFamily="18" charset="0"/>
                <a:cs typeface="Times New Roman" panose="02020603050405020304" pitchFamily="18" charset="0"/>
              </a:rPr>
              <a:t>         b. Actions sur l’environnement pour améliorer la santé humaine</a:t>
            </a:r>
          </a:p>
        </p:txBody>
      </p:sp>
      <p:sp>
        <p:nvSpPr>
          <p:cNvPr id="6" name="Titre 1"/>
          <p:cNvSpPr>
            <a:spLocks noGrp="1"/>
          </p:cNvSpPr>
          <p:nvPr>
            <p:ph type="title"/>
          </p:nvPr>
        </p:nvSpPr>
        <p:spPr>
          <a:xfrm>
            <a:off x="1613123" y="1436658"/>
            <a:ext cx="4542143" cy="510675"/>
          </a:xfrm>
        </p:spPr>
        <p:txBody>
          <a:bodyPr>
            <a:noAutofit/>
          </a:bodyPr>
          <a:lstStyle/>
          <a:p>
            <a:pPr algn="ctr"/>
            <a:r>
              <a:rPr lang="fr-FR" sz="2000" b="1" dirty="0" smtClean="0">
                <a:solidFill>
                  <a:schemeClr val="tx1"/>
                </a:solidFill>
                <a:latin typeface="Times New Roman" panose="02020603050405020304" pitchFamily="18" charset="0"/>
                <a:cs typeface="Times New Roman" panose="02020603050405020304" pitchFamily="18" charset="0"/>
              </a:rPr>
              <a:t>PLAN DU COURS</a:t>
            </a:r>
            <a:endParaRPr lang="fr-FR" sz="20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879142" y="2479868"/>
            <a:ext cx="5276124" cy="369332"/>
          </a:xfrm>
          <a:prstGeom prst="rect">
            <a:avLst/>
          </a:prstGeom>
        </p:spPr>
        <p:txBody>
          <a:bodyPr wrap="none">
            <a:spAutoFit/>
          </a:bodyPr>
          <a:lstStyle/>
          <a:p>
            <a:pPr algn="just"/>
            <a:r>
              <a:rPr lang="fr-FR" b="1" dirty="0" smtClean="0">
                <a:latin typeface="Times New Roman" panose="02020603050405020304" pitchFamily="18" charset="0"/>
                <a:cs typeface="Times New Roman" panose="02020603050405020304" pitchFamily="18" charset="0"/>
              </a:rPr>
              <a:t>A. Introduction </a:t>
            </a:r>
            <a:r>
              <a:rPr lang="fr-FR" b="1" dirty="0">
                <a:latin typeface="Times New Roman" panose="02020603050405020304" pitchFamily="18" charset="0"/>
                <a:cs typeface="Times New Roman" panose="02020603050405020304" pitchFamily="18" charset="0"/>
              </a:rPr>
              <a:t>sur les sciences de l’environnement </a:t>
            </a:r>
          </a:p>
        </p:txBody>
      </p:sp>
      <p:sp>
        <p:nvSpPr>
          <p:cNvPr id="7" name="Rectangle 6"/>
          <p:cNvSpPr/>
          <p:nvPr/>
        </p:nvSpPr>
        <p:spPr>
          <a:xfrm>
            <a:off x="879142" y="3029169"/>
            <a:ext cx="4749801" cy="369332"/>
          </a:xfrm>
          <a:prstGeom prst="rect">
            <a:avLst/>
          </a:prstGeom>
        </p:spPr>
        <p:txBody>
          <a:bodyPr wrap="square">
            <a:spAutoFit/>
          </a:bodyPr>
          <a:lstStyle/>
          <a:p>
            <a:pPr algn="just"/>
            <a:r>
              <a:rPr lang="fr-FR" b="1" dirty="0" smtClean="0">
                <a:latin typeface="Times New Roman" panose="02020603050405020304" pitchFamily="18" charset="0"/>
                <a:cs typeface="Times New Roman" panose="02020603050405020304" pitchFamily="18" charset="0"/>
              </a:rPr>
              <a:t>B. Présentation </a:t>
            </a:r>
            <a:r>
              <a:rPr lang="fr-FR" b="1" dirty="0">
                <a:latin typeface="Times New Roman" panose="02020603050405020304" pitchFamily="18" charset="0"/>
                <a:cs typeface="Times New Roman" panose="02020603050405020304" pitchFamily="18" charset="0"/>
              </a:rPr>
              <a:t>des ressources naturelles </a:t>
            </a:r>
          </a:p>
        </p:txBody>
      </p:sp>
      <p:sp>
        <p:nvSpPr>
          <p:cNvPr id="8" name="Rectangle 7"/>
          <p:cNvSpPr/>
          <p:nvPr/>
        </p:nvSpPr>
        <p:spPr>
          <a:xfrm>
            <a:off x="846666" y="3460905"/>
            <a:ext cx="5724965" cy="369332"/>
          </a:xfrm>
          <a:prstGeom prst="rect">
            <a:avLst/>
          </a:prstGeom>
        </p:spPr>
        <p:txBody>
          <a:bodyPr wrap="none">
            <a:spAutoFit/>
          </a:bodyPr>
          <a:lstStyle/>
          <a:p>
            <a:pPr algn="just"/>
            <a:r>
              <a:rPr lang="fr-FR" b="1" dirty="0">
                <a:latin typeface="Times New Roman" panose="02020603050405020304" pitchFamily="18" charset="0"/>
                <a:cs typeface="Times New Roman" panose="02020603050405020304" pitchFamily="18" charset="0"/>
              </a:rPr>
              <a:t>C. Phénomènes catastrophiques de notre environnement</a:t>
            </a:r>
          </a:p>
        </p:txBody>
      </p:sp>
      <p:sp>
        <p:nvSpPr>
          <p:cNvPr id="9" name="Rectangle 8"/>
          <p:cNvSpPr/>
          <p:nvPr/>
        </p:nvSpPr>
        <p:spPr>
          <a:xfrm>
            <a:off x="605514" y="1915074"/>
            <a:ext cx="5162952" cy="369332"/>
          </a:xfrm>
          <a:prstGeom prst="rect">
            <a:avLst/>
          </a:prstGeom>
        </p:spPr>
        <p:txBody>
          <a:bodyPr wrap="none">
            <a:spAutoFit/>
          </a:bodyPr>
          <a:lstStyle/>
          <a:p>
            <a:pPr algn="just"/>
            <a:r>
              <a:rPr lang="fr-FR" b="1" dirty="0">
                <a:latin typeface="Times New Roman" panose="02020603050405020304" pitchFamily="18" charset="0"/>
                <a:cs typeface="Times New Roman" panose="02020603050405020304" pitchFamily="18" charset="0"/>
              </a:rPr>
              <a:t>Première partie :  généralités sur l’environnement </a:t>
            </a:r>
          </a:p>
        </p:txBody>
      </p:sp>
      <p:sp>
        <p:nvSpPr>
          <p:cNvPr id="10" name="Rectangle 9"/>
          <p:cNvSpPr/>
          <p:nvPr/>
        </p:nvSpPr>
        <p:spPr>
          <a:xfrm>
            <a:off x="602219" y="3993440"/>
            <a:ext cx="6096000" cy="369332"/>
          </a:xfrm>
          <a:prstGeom prst="rect">
            <a:avLst/>
          </a:prstGeom>
        </p:spPr>
        <p:txBody>
          <a:bodyPr>
            <a:spAutoFit/>
          </a:bodyPr>
          <a:lstStyle/>
          <a:p>
            <a:pPr algn="just"/>
            <a:r>
              <a:rPr lang="fr-FR" b="1" dirty="0">
                <a:latin typeface="Times New Roman" panose="02020603050405020304" pitchFamily="18" charset="0"/>
                <a:cs typeface="Times New Roman" panose="02020603050405020304" pitchFamily="18" charset="0"/>
              </a:rPr>
              <a:t>Deuxième partie : l’homme et son </a:t>
            </a:r>
            <a:r>
              <a:rPr lang="fr-FR" b="1" dirty="0" smtClean="0">
                <a:latin typeface="Times New Roman" panose="02020603050405020304" pitchFamily="18" charset="0"/>
                <a:cs typeface="Times New Roman" panose="02020603050405020304" pitchFamily="18" charset="0"/>
              </a:rPr>
              <a:t>environnement</a:t>
            </a:r>
          </a:p>
        </p:txBody>
      </p:sp>
      <p:sp>
        <p:nvSpPr>
          <p:cNvPr id="11" name="Rectangle 10"/>
          <p:cNvSpPr/>
          <p:nvPr/>
        </p:nvSpPr>
        <p:spPr>
          <a:xfrm>
            <a:off x="879142" y="4504493"/>
            <a:ext cx="6096000" cy="923330"/>
          </a:xfrm>
          <a:prstGeom prst="rect">
            <a:avLst/>
          </a:prstGeom>
        </p:spPr>
        <p:txBody>
          <a:bodyPr>
            <a:spAutoFit/>
          </a:bodyPr>
          <a:lstStyle/>
          <a:p>
            <a:pPr algn="just"/>
            <a:r>
              <a:rPr lang="fr-FR" b="1" dirty="0">
                <a:latin typeface="Times New Roman" panose="02020603050405020304" pitchFamily="18" charset="0"/>
                <a:cs typeface="Times New Roman" panose="02020603050405020304" pitchFamily="18" charset="0"/>
              </a:rPr>
              <a:t>A. Influence de l’homme sur son environnement</a:t>
            </a:r>
          </a:p>
          <a:p>
            <a:pPr algn="just"/>
            <a:endParaRPr lang="fr-FR" b="1" dirty="0">
              <a:latin typeface="Times New Roman" panose="02020603050405020304" pitchFamily="18" charset="0"/>
              <a:cs typeface="Times New Roman" panose="02020603050405020304" pitchFamily="18" charset="0"/>
            </a:endParaRPr>
          </a:p>
          <a:p>
            <a:pPr algn="just"/>
            <a:r>
              <a:rPr lang="fr-FR" b="1" dirty="0">
                <a:latin typeface="Times New Roman" panose="02020603050405020304" pitchFamily="18" charset="0"/>
                <a:cs typeface="Times New Roman" panose="02020603050405020304" pitchFamily="18" charset="0"/>
              </a:rPr>
              <a:t>B. Conséquences de l’activité de l’homme </a:t>
            </a:r>
          </a:p>
        </p:txBody>
      </p:sp>
    </p:spTree>
    <p:extLst>
      <p:ext uri="{BB962C8B-B14F-4D97-AF65-F5344CB8AC3E}">
        <p14:creationId xmlns:p14="http://schemas.microsoft.com/office/powerpoint/2010/main" val="18993264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50</a:t>
            </a:fld>
            <a:endParaRPr lang="fr-FR"/>
          </a:p>
        </p:txBody>
      </p:sp>
      <p:sp>
        <p:nvSpPr>
          <p:cNvPr id="6" name="Rectangle 5"/>
          <p:cNvSpPr/>
          <p:nvPr/>
        </p:nvSpPr>
        <p:spPr>
          <a:xfrm>
            <a:off x="537327" y="781381"/>
            <a:ext cx="8889476" cy="5696046"/>
          </a:xfrm>
          <a:prstGeom prst="rect">
            <a:avLst/>
          </a:prstGeom>
        </p:spPr>
        <p:txBody>
          <a:bodyPr wrap="square">
            <a:spAutoFit/>
          </a:bodyPr>
          <a:lstStyle/>
          <a:p>
            <a:pPr algn="just"/>
            <a:r>
              <a:rPr lang="fr-FR"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Le Roundup face à ses juges</a:t>
            </a:r>
            <a:endParaRPr lang="fr-FR"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fr-FR"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Depuis plusieurs années l’inquiétude ne cesse de grandir face aux pesticides. Le centre international de recherche contre le cancer a déclaré le Roundup "cancérigène probable" pour l’homme. Dans le monde entier il rend malade ou tue, on le retrouve partout dans l’eau, l’air, la pluie, les sols et les aliments. Après que les gouvernements et les agences se sont montrés impuissants pour mettre fin à cette catastrophe, un tribunal international Monsanto a vu le jour suite à la mobilisation de la </a:t>
            </a:r>
            <a:r>
              <a:rPr lang="fr-FR" u="sng" dirty="0">
                <a:solidFill>
                  <a:srgbClr val="D94D3C"/>
                </a:solidFill>
                <a:latin typeface="Times New Roman" panose="02020603050405020304" pitchFamily="18" charset="0"/>
                <a:ea typeface="Calibri" panose="020F0502020204030204" pitchFamily="34" charset="0"/>
                <a:cs typeface="Times New Roman" panose="02020603050405020304" pitchFamily="18" charset="0"/>
                <a:hlinkClick r:id="rId2"/>
              </a:rPr>
              <a:t>société civile</a:t>
            </a:r>
            <a:r>
              <a:rPr lang="fr-FR"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mondiale.</a:t>
            </a:r>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 </a:t>
            </a:r>
          </a:p>
          <a:p>
            <a:pPr algn="just"/>
            <a:r>
              <a:rPr lang="fr-FR"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Une des conséquences du conflit </a:t>
            </a:r>
            <a:r>
              <a:rPr lang="fr-FR" b="1" dirty="0" smtClean="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syrien</a:t>
            </a:r>
          </a:p>
          <a:p>
            <a:pPr algn="just"/>
            <a:endParaRPr lang="fr-FR"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Une des conséquences du conflit syrien sur les populations civiles en milieu urbain est l’impact de la pollution générée par le conflit sur leur santé. Ce rapport analyse l’impact environnemental dans différents cas : les dommages causés aux infrastructures industrielles, aux réseaux d’eau, d’électricité, le problème lié aux décombres, à l’effondrement du système de gestion des déchets, ainsi que toutes les contaminations dues aux armes (explosions, munitions, etc.). Le rapport se termine par des recommandations spécifiques envers la Syrie et des recommandations d’ordre général afin d’améliorer la prise de conscience de l’impact environnemental de l’action humanitaire pendant et après le conflit.</a:t>
            </a:r>
            <a:r>
              <a:rPr lang="fr-FR" dirty="0">
                <a:solidFill>
                  <a:srgbClr val="333333"/>
                </a:solidFill>
                <a:latin typeface="Times New Roman" panose="02020603050405020304" pitchFamily="18" charset="0"/>
                <a:ea typeface="Calibri" panose="020F0502020204030204" pitchFamily="34" charset="0"/>
              </a:rPr>
              <a:t/>
            </a:r>
            <a:br>
              <a:rPr lang="fr-FR" dirty="0">
                <a:solidFill>
                  <a:srgbClr val="333333"/>
                </a:solidFill>
                <a:latin typeface="Times New Roman" panose="02020603050405020304" pitchFamily="18" charset="0"/>
                <a:ea typeface="Calibri" panose="020F0502020204030204" pitchFamily="34" charset="0"/>
              </a:rPr>
            </a:br>
            <a:endParaRPr lang="fr-FR" dirty="0"/>
          </a:p>
        </p:txBody>
      </p:sp>
    </p:spTree>
    <p:extLst>
      <p:ext uri="{BB962C8B-B14F-4D97-AF65-F5344CB8AC3E}">
        <p14:creationId xmlns:p14="http://schemas.microsoft.com/office/powerpoint/2010/main" val="2378666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51</a:t>
            </a:fld>
            <a:endParaRPr lang="fr-FR"/>
          </a:p>
        </p:txBody>
      </p:sp>
      <p:sp>
        <p:nvSpPr>
          <p:cNvPr id="6" name="Rectangle 5"/>
          <p:cNvSpPr/>
          <p:nvPr/>
        </p:nvSpPr>
        <p:spPr>
          <a:xfrm>
            <a:off x="0" y="126454"/>
            <a:ext cx="9433090" cy="421654"/>
          </a:xfrm>
          <a:prstGeom prst="rect">
            <a:avLst/>
          </a:prstGeom>
        </p:spPr>
        <p:txBody>
          <a:bodyPr wrap="square">
            <a:spAutoFit/>
          </a:bodyPr>
          <a:lstStyle/>
          <a:p>
            <a:pPr>
              <a:lnSpc>
                <a:spcPct val="107000"/>
              </a:lnSpc>
              <a:spcAft>
                <a:spcPts val="800"/>
              </a:spcAft>
            </a:pPr>
            <a:r>
              <a:rPr lang="fr-FR" sz="2000" b="1" dirty="0">
                <a:solidFill>
                  <a:srgbClr val="D94D3C"/>
                </a:solidFill>
                <a:latin typeface="Times New Roman" panose="02020603050405020304" pitchFamily="18" charset="0"/>
                <a:ea typeface="Times New Roman" panose="02020603050405020304" pitchFamily="18" charset="0"/>
                <a:cs typeface="Times New Roman" panose="02020603050405020304" pitchFamily="18" charset="0"/>
              </a:rPr>
              <a:t>L’impact des catastrophes naturelles et des risques environnementaux dans le monde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 6" descr="C:\Users\ACER\Desktop\Capture d’écran 2021-12-14 195558.png"/>
          <p:cNvPicPr/>
          <p:nvPr/>
        </p:nvPicPr>
        <p:blipFill>
          <a:blip r:embed="rId2">
            <a:extLst>
              <a:ext uri="{28A0092B-C50C-407E-A947-70E740481C1C}">
                <a14:useLocalDpi xmlns:a14="http://schemas.microsoft.com/office/drawing/2010/main" val="0"/>
              </a:ext>
            </a:extLst>
          </a:blip>
          <a:srcRect/>
          <a:stretch>
            <a:fillRect/>
          </a:stretch>
        </p:blipFill>
        <p:spPr bwMode="auto">
          <a:xfrm>
            <a:off x="867268" y="791851"/>
            <a:ext cx="8001382" cy="5109328"/>
          </a:xfrm>
          <a:prstGeom prst="rect">
            <a:avLst/>
          </a:prstGeom>
          <a:noFill/>
          <a:ln>
            <a:noFill/>
          </a:ln>
        </p:spPr>
      </p:pic>
    </p:spTree>
    <p:extLst>
      <p:ext uri="{BB962C8B-B14F-4D97-AF65-F5344CB8AC3E}">
        <p14:creationId xmlns:p14="http://schemas.microsoft.com/office/powerpoint/2010/main" val="479623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52</a:t>
            </a:fld>
            <a:endParaRPr lang="fr-FR"/>
          </a:p>
        </p:txBody>
      </p:sp>
      <p:sp>
        <p:nvSpPr>
          <p:cNvPr id="6" name="Rectangle 5"/>
          <p:cNvSpPr/>
          <p:nvPr/>
        </p:nvSpPr>
        <p:spPr>
          <a:xfrm>
            <a:off x="141403" y="320615"/>
            <a:ext cx="9530498" cy="501675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Depuis toujours, des catastrophes dérèglent la vie des hommes : il y a trop d’eau ou il n’y en a pas assez, la terre tremble et les volcans crachent, il fait trop chaud ou trop froid, des animaux indésirables détruisent les récoltes ou apportent des maladies…. Aujourd’hui, on constate un réchauffement général du climat sur la planète et un accroissement de ces catastrophes dont on se demande si elles sont vraiment « naturelles » ? Les conséquences des activités humaines, de leur atteinte à l’environnement et de leur impact sur le changement climatique sont clairement mises en cause par de nombreux scientifiques et mouvements citoyens</a:t>
            </a:r>
            <a:r>
              <a:rPr lang="fr-FR" sz="2000" dirty="0" smtClean="0">
                <a:solidFill>
                  <a:srgbClr val="333333"/>
                </a:solidFill>
                <a:latin typeface="Times New Roman" panose="02020603050405020304" pitchFamily="18" charset="0"/>
                <a:ea typeface="Times New Roman" panose="02020603050405020304" pitchFamily="18" charset="0"/>
              </a:rPr>
              <a:t>.</a:t>
            </a:r>
          </a:p>
          <a:p>
            <a:pPr algn="just"/>
            <a:endParaRPr lang="fr-FR" sz="2000" dirty="0">
              <a:latin typeface="Times New Roman" panose="02020603050405020304" pitchFamily="18" charset="0"/>
              <a:ea typeface="Times New Roman" panose="02020603050405020304" pitchFamily="18" charset="0"/>
            </a:endParaRPr>
          </a:p>
          <a:p>
            <a:r>
              <a:rPr lang="fr-FR" sz="2000" dirty="0">
                <a:solidFill>
                  <a:srgbClr val="333333"/>
                </a:solidFill>
                <a:latin typeface="Times New Roman" panose="02020603050405020304" pitchFamily="18" charset="0"/>
                <a:ea typeface="Calibri" panose="020F0502020204030204" pitchFamily="34" charset="0"/>
              </a:rPr>
              <a:t>La croissance démographique, le développement industriel, le déboisement ont rendu la Terre plus vulnérable et les désastres vont en empirant, particulièrement en ce qui concerne les inondations et les désertifications. Face à cette situation, il ne suffit pas de venir en aide aux victimes de ces catastrophes ; pour réduire les risques notamment en direction des populations les plus fragiles et pour s’adapter aux changements climatiques, des politiques plus efficaces et plus contraignantes pour l’atténuation du réchauffement climatique doivent être engagées</a:t>
            </a:r>
            <a:endParaRPr lang="fr-FR" sz="2000" dirty="0"/>
          </a:p>
        </p:txBody>
      </p:sp>
    </p:spTree>
    <p:extLst>
      <p:ext uri="{BB962C8B-B14F-4D97-AF65-F5344CB8AC3E}">
        <p14:creationId xmlns:p14="http://schemas.microsoft.com/office/powerpoint/2010/main" val="278707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53</a:t>
            </a:fld>
            <a:endParaRPr lang="fr-FR"/>
          </a:p>
        </p:txBody>
      </p:sp>
      <p:sp>
        <p:nvSpPr>
          <p:cNvPr id="6" name="Rectangle 5"/>
          <p:cNvSpPr/>
          <p:nvPr/>
        </p:nvSpPr>
        <p:spPr>
          <a:xfrm>
            <a:off x="311085" y="414779"/>
            <a:ext cx="9219413" cy="6247864"/>
          </a:xfrm>
          <a:prstGeom prst="rect">
            <a:avLst/>
          </a:prstGeom>
        </p:spPr>
        <p:txBody>
          <a:bodyPr wrap="square">
            <a:spAutoFit/>
          </a:bodyPr>
          <a:lstStyle/>
          <a:p>
            <a:pPr algn="just"/>
            <a:r>
              <a:rPr lang="fr-FR" sz="2000" b="1" dirty="0">
                <a:solidFill>
                  <a:srgbClr val="333333"/>
                </a:solidFill>
                <a:latin typeface="Times New Roman" panose="02020603050405020304" pitchFamily="18" charset="0"/>
                <a:ea typeface="Times New Roman" panose="02020603050405020304" pitchFamily="18" charset="0"/>
              </a:rPr>
              <a:t>Catastrophes et environnement : Haïti, séisme du 12 janvier 2010</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Les catastrophes naturelles comme le séisme qui a touché Haïti le 12 janvier 2010 retentissent d’un impact considérable sur le plan humain et social. Afin de mieux appréhender ces événements, il est nécessaire de mettre en lien les facteurs humains, politiques, environnementaux et de </a:t>
            </a:r>
            <a:r>
              <a:rPr lang="fr-FR" sz="2000" dirty="0">
                <a:solidFill>
                  <a:srgbClr val="D94D3C"/>
                </a:solidFill>
                <a:latin typeface="Times New Roman" panose="02020603050405020304" pitchFamily="18" charset="0"/>
                <a:ea typeface="Times New Roman" panose="02020603050405020304" pitchFamily="18" charset="0"/>
                <a:hlinkClick r:id="rId2"/>
              </a:rPr>
              <a:t>résilience</a:t>
            </a:r>
            <a:r>
              <a:rPr lang="fr-FR" sz="2000" dirty="0">
                <a:solidFill>
                  <a:srgbClr val="333333"/>
                </a:solidFill>
                <a:latin typeface="Times New Roman" panose="02020603050405020304" pitchFamily="18" charset="0"/>
                <a:ea typeface="Times New Roman" panose="02020603050405020304" pitchFamily="18" charset="0"/>
              </a:rPr>
              <a:t>. Le traumatisme du séisme, les 300 000 morts, le deuil, la gestion des cadavres et la reconstruction ont des conséquences psychosociologiques qui nécessitent l’appui de différents experts en sciences sociales afin que le peuple haïtien puisse se </a:t>
            </a:r>
            <a:r>
              <a:rPr lang="fr-FR" sz="2000" dirty="0" smtClean="0">
                <a:solidFill>
                  <a:srgbClr val="333333"/>
                </a:solidFill>
                <a:latin typeface="Times New Roman" panose="02020603050405020304" pitchFamily="18" charset="0"/>
                <a:ea typeface="Times New Roman" panose="02020603050405020304" pitchFamily="18" charset="0"/>
              </a:rPr>
              <a:t>relever</a:t>
            </a:r>
          </a:p>
          <a:p>
            <a:pPr algn="just"/>
            <a:endParaRPr lang="fr-FR" sz="2000" dirty="0">
              <a:latin typeface="Times New Roman" panose="02020603050405020304" pitchFamily="18" charset="0"/>
              <a:ea typeface="Times New Roman" panose="02020603050405020304" pitchFamily="18" charset="0"/>
            </a:endParaRPr>
          </a:p>
          <a:p>
            <a:pPr algn="just"/>
            <a:r>
              <a:rPr lang="fr-FR" sz="2000" b="1" dirty="0">
                <a:solidFill>
                  <a:srgbClr val="333333"/>
                </a:solidFill>
                <a:latin typeface="Times New Roman" panose="02020603050405020304" pitchFamily="18" charset="0"/>
                <a:ea typeface="Times New Roman" panose="02020603050405020304" pitchFamily="18" charset="0"/>
              </a:rPr>
              <a:t>La désertification dans le monde : Causes – Processus – Conséquences - Lutte</a:t>
            </a:r>
            <a:r>
              <a:rPr lang="fr-FR" sz="2000" dirty="0">
                <a:solidFill>
                  <a:srgbClr val="333333"/>
                </a:solidFill>
                <a:latin typeface="Times New Roman" panose="02020603050405020304" pitchFamily="18" charset="0"/>
                <a:ea typeface="Times New Roman" panose="02020603050405020304" pitchFamily="18" charset="0"/>
              </a:rPr>
              <a:t/>
            </a:r>
            <a:br>
              <a:rPr lang="fr-FR" sz="2000" dirty="0">
                <a:solidFill>
                  <a:srgbClr val="333333"/>
                </a:solidFill>
                <a:latin typeface="Times New Roman" panose="02020603050405020304" pitchFamily="18" charset="0"/>
                <a:ea typeface="Times New Roman" panose="02020603050405020304" pitchFamily="18" charset="0"/>
              </a:rPr>
            </a:b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Le nombre de personnes menacées par la désertification, phénomène qui touche les deux tiers des pays du monde, est d’environ un milliard dont la majorité vit dans les pays en développement. La désertification est un problème humain. La dégradation de l’environnement et les tensions biologiques et physiques qu’elle implique s’accompagnent de conséquences d’ordre physique, affectif, économique et social pour l’individu, la famille, la communauté et le pays. D’où la nécessité d’une coopération régionale et internationale contre ce fléau qui sera un des problèmes environnementaux les plus sérieux de notre planète au XXIe siècle.</a:t>
            </a:r>
            <a:br>
              <a:rPr lang="fr-FR" sz="2000" dirty="0">
                <a:solidFill>
                  <a:srgbClr val="333333"/>
                </a:solidFill>
                <a:latin typeface="Times New Roman" panose="02020603050405020304" pitchFamily="18" charset="0"/>
                <a:ea typeface="Times New Roman" panose="02020603050405020304" pitchFamily="18" charset="0"/>
              </a:rPr>
            </a:br>
            <a:endParaRPr lang="fr-FR"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401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54</a:t>
            </a:fld>
            <a:endParaRPr lang="fr-FR"/>
          </a:p>
        </p:txBody>
      </p:sp>
      <p:sp>
        <p:nvSpPr>
          <p:cNvPr id="6" name="Rectangle 5"/>
          <p:cNvSpPr/>
          <p:nvPr/>
        </p:nvSpPr>
        <p:spPr>
          <a:xfrm>
            <a:off x="714464" y="434611"/>
            <a:ext cx="8559538" cy="5262979"/>
          </a:xfrm>
          <a:prstGeom prst="rect">
            <a:avLst/>
          </a:prstGeom>
        </p:spPr>
        <p:txBody>
          <a:bodyPr wrap="square">
            <a:spAutoFit/>
          </a:bodyPr>
          <a:lstStyle/>
          <a:p>
            <a:pPr algn="just"/>
            <a:r>
              <a:rPr lang="fr-FR" sz="2400" b="1" dirty="0">
                <a:solidFill>
                  <a:srgbClr val="333333"/>
                </a:solidFill>
                <a:latin typeface="Times New Roman" panose="02020603050405020304" pitchFamily="18" charset="0"/>
                <a:ea typeface="Times New Roman" panose="02020603050405020304" pitchFamily="18" charset="0"/>
              </a:rPr>
              <a:t>Obsession de l’eau : sécheresse, inondations : gérer les extrêmes</a:t>
            </a:r>
            <a:r>
              <a:rPr lang="fr-FR" sz="2400" dirty="0">
                <a:solidFill>
                  <a:srgbClr val="333333"/>
                </a:solidFill>
                <a:latin typeface="Times New Roman" panose="02020603050405020304" pitchFamily="18" charset="0"/>
                <a:ea typeface="Times New Roman" panose="02020603050405020304" pitchFamily="18" charset="0"/>
              </a:rPr>
              <a:t/>
            </a:r>
            <a:br>
              <a:rPr lang="fr-FR" sz="2400" dirty="0">
                <a:solidFill>
                  <a:srgbClr val="333333"/>
                </a:solidFill>
                <a:latin typeface="Times New Roman" panose="02020603050405020304" pitchFamily="18" charset="0"/>
                <a:ea typeface="Times New Roman" panose="02020603050405020304" pitchFamily="18" charset="0"/>
              </a:rPr>
            </a:br>
            <a:endParaRPr lang="fr-FR" sz="2400" dirty="0">
              <a:latin typeface="Times New Roman" panose="02020603050405020304" pitchFamily="18" charset="0"/>
              <a:ea typeface="Times New Roman" panose="02020603050405020304" pitchFamily="18" charset="0"/>
            </a:endParaRPr>
          </a:p>
          <a:p>
            <a:pPr algn="just"/>
            <a:r>
              <a:rPr lang="fr-FR" sz="2400" dirty="0">
                <a:solidFill>
                  <a:srgbClr val="333333"/>
                </a:solidFill>
                <a:latin typeface="Times New Roman" panose="02020603050405020304" pitchFamily="18" charset="0"/>
                <a:ea typeface="Times New Roman" panose="02020603050405020304" pitchFamily="18" charset="0"/>
              </a:rPr>
              <a:t>La problématique de l’eau prend une place centrale dans les débats concernant l’avenir de l’humanité. Et pour cause, 40 % de la population mondiale tire son eau loin de son lieu d’habitation et 20 % de cette population n’a pas accès à une réserve d’eau non souillée. A l’opposé, l’excès d’eau (pluies diluviennes, inondations, élévation du niveau de la mer) occasionne d’autres fléaux. La croissance démographique ajoute une charge supplémentaire à la terre et à l’eau. La nécessité de nourrir une population en augmentation oblige à un usage croissant des engrais et pesticides, amène à une déforestation et à une érosion des sols. La gestion de l’eau est l’objet de conflits et sa contamination le résultat d’un modèle de développement</a:t>
            </a:r>
            <a:endParaRPr lang="fr-FR"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0151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55</a:t>
            </a:fld>
            <a:endParaRPr lang="fr-FR"/>
          </a:p>
        </p:txBody>
      </p:sp>
      <p:sp>
        <p:nvSpPr>
          <p:cNvPr id="6" name="Rectangle 5"/>
          <p:cNvSpPr/>
          <p:nvPr/>
        </p:nvSpPr>
        <p:spPr>
          <a:xfrm>
            <a:off x="772998" y="524376"/>
            <a:ext cx="7984503" cy="523220"/>
          </a:xfrm>
          <a:prstGeom prst="rect">
            <a:avLst/>
          </a:prstGeom>
        </p:spPr>
        <p:txBody>
          <a:bodyPr wrap="square">
            <a:spAutoFit/>
          </a:bodyPr>
          <a:lstStyle/>
          <a:p>
            <a:pPr algn="just"/>
            <a:r>
              <a:rPr lang="fr-FR" sz="2800" b="1" dirty="0">
                <a:latin typeface="Times New Roman" panose="02020603050405020304" pitchFamily="18" charset="0"/>
                <a:cs typeface="Times New Roman" panose="02020603050405020304" pitchFamily="18" charset="0"/>
              </a:rPr>
              <a:t>Deuxième partie : l’homme et son </a:t>
            </a:r>
            <a:r>
              <a:rPr lang="fr-FR" sz="2800" b="1" dirty="0" smtClean="0">
                <a:latin typeface="Times New Roman" panose="02020603050405020304" pitchFamily="18" charset="0"/>
                <a:cs typeface="Times New Roman" panose="02020603050405020304" pitchFamily="18" charset="0"/>
              </a:rPr>
              <a:t>environnement</a:t>
            </a:r>
          </a:p>
        </p:txBody>
      </p:sp>
      <p:sp>
        <p:nvSpPr>
          <p:cNvPr id="7" name="Rectangle 6"/>
          <p:cNvSpPr/>
          <p:nvPr/>
        </p:nvSpPr>
        <p:spPr>
          <a:xfrm>
            <a:off x="1001690" y="1412501"/>
            <a:ext cx="6096000" cy="369332"/>
          </a:xfrm>
          <a:prstGeom prst="rect">
            <a:avLst/>
          </a:prstGeom>
        </p:spPr>
        <p:txBody>
          <a:bodyPr>
            <a:spAutoFit/>
          </a:bodyPr>
          <a:lstStyle/>
          <a:p>
            <a:pPr algn="just"/>
            <a:r>
              <a:rPr lang="fr-FR" b="1" dirty="0">
                <a:latin typeface="Times New Roman" panose="02020603050405020304" pitchFamily="18" charset="0"/>
                <a:cs typeface="Times New Roman" panose="02020603050405020304" pitchFamily="18" charset="0"/>
              </a:rPr>
              <a:t>A. Influence de l’homme sur son </a:t>
            </a:r>
            <a:r>
              <a:rPr lang="fr-FR" b="1" dirty="0" smtClean="0">
                <a:latin typeface="Times New Roman" panose="02020603050405020304" pitchFamily="18" charset="0"/>
                <a:cs typeface="Times New Roman" panose="02020603050405020304" pitchFamily="18" charset="0"/>
              </a:rPr>
              <a:t>environnement</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799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56</a:t>
            </a:fld>
            <a:endParaRPr lang="fr-FR"/>
          </a:p>
        </p:txBody>
      </p:sp>
      <p:sp>
        <p:nvSpPr>
          <p:cNvPr id="6" name="Titre 1"/>
          <p:cNvSpPr>
            <a:spLocks noGrp="1"/>
          </p:cNvSpPr>
          <p:nvPr>
            <p:ph type="title"/>
          </p:nvPr>
        </p:nvSpPr>
        <p:spPr>
          <a:xfrm>
            <a:off x="395288" y="0"/>
            <a:ext cx="8229600" cy="1143000"/>
          </a:xfrm>
        </p:spPr>
        <p:txBody>
          <a:bodyPr/>
          <a:lstStyle/>
          <a:p>
            <a:pPr algn="l">
              <a:defRPr/>
            </a:pPr>
            <a:r>
              <a:rPr lang="fr-FR" sz="5400" dirty="0" smtClean="0">
                <a:latin typeface="Bauhaus 93" pitchFamily="82" charset="0"/>
              </a:rPr>
              <a:t>CAUSES</a:t>
            </a:r>
            <a:endParaRPr lang="fr-FR" sz="5400" dirty="0"/>
          </a:p>
        </p:txBody>
      </p:sp>
      <p:sp>
        <p:nvSpPr>
          <p:cNvPr id="7" name="Espace réservé du contenu 2"/>
          <p:cNvSpPr>
            <a:spLocks noGrp="1"/>
          </p:cNvSpPr>
          <p:nvPr>
            <p:ph idx="1"/>
          </p:nvPr>
        </p:nvSpPr>
        <p:spPr>
          <a:xfrm>
            <a:off x="438781" y="1073207"/>
            <a:ext cx="8493551" cy="4968155"/>
          </a:xfrm>
        </p:spPr>
        <p:txBody>
          <a:bodyPr/>
          <a:lstStyle/>
          <a:p>
            <a:r>
              <a:rPr lang="fr-FR" b="1" dirty="0" smtClean="0"/>
              <a:t>extensions agricoles</a:t>
            </a:r>
          </a:p>
          <a:p>
            <a:r>
              <a:rPr lang="fr-FR" b="1" dirty="0" smtClean="0"/>
              <a:t>exploitation forestière hors aménagement</a:t>
            </a:r>
          </a:p>
          <a:p>
            <a:r>
              <a:rPr lang="fr-FR" b="1" dirty="0" smtClean="0"/>
              <a:t>prélèvement de biomasse-énergie</a:t>
            </a:r>
          </a:p>
          <a:p>
            <a:r>
              <a:rPr lang="fr-FR" b="1" dirty="0" smtClean="0"/>
              <a:t>mines et carrières</a:t>
            </a:r>
          </a:p>
          <a:p>
            <a:r>
              <a:rPr lang="fr-FR" b="1" dirty="0" smtClean="0"/>
              <a:t>emprises des infrastructures</a:t>
            </a:r>
          </a:p>
          <a:p>
            <a:r>
              <a:rPr lang="fr-FR" b="1" dirty="0" smtClean="0"/>
              <a:t>lacs de barrages</a:t>
            </a:r>
          </a:p>
          <a:p>
            <a:r>
              <a:rPr lang="fr-FR" b="1" dirty="0" smtClean="0"/>
              <a:t>feux de brousse</a:t>
            </a:r>
          </a:p>
          <a:p>
            <a:r>
              <a:rPr lang="fr-FR" b="1" dirty="0" smtClean="0"/>
              <a:t>Urbanisation</a:t>
            </a:r>
          </a:p>
          <a:p>
            <a:r>
              <a:rPr lang="fr-FR" b="1" dirty="0" smtClean="0"/>
              <a:t>Braconnage</a:t>
            </a:r>
          </a:p>
          <a:p>
            <a:r>
              <a:rPr lang="fr-FR" b="1" dirty="0" smtClean="0"/>
              <a:t>Pollution</a:t>
            </a:r>
            <a:endParaRPr lang="fr-FR" dirty="0" smtClean="0"/>
          </a:p>
          <a:p>
            <a:endParaRPr lang="fr-FR" dirty="0" smtClean="0"/>
          </a:p>
        </p:txBody>
      </p:sp>
    </p:spTree>
    <p:extLst>
      <p:ext uri="{BB962C8B-B14F-4D97-AF65-F5344CB8AC3E}">
        <p14:creationId xmlns:p14="http://schemas.microsoft.com/office/powerpoint/2010/main" val="1869821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57</a:t>
            </a:fld>
            <a:endParaRPr lang="fr-FR"/>
          </a:p>
        </p:txBody>
      </p:sp>
      <p:pic>
        <p:nvPicPr>
          <p:cNvPr id="6" name="Image 5" descr="Schéma expliquant que l’augmentation de la population, la surconsommation et l’industrialisation ont des conséquences sur l’environnement. "/>
          <p:cNvPicPr/>
          <p:nvPr/>
        </p:nvPicPr>
        <p:blipFill>
          <a:blip r:embed="rId2">
            <a:extLst>
              <a:ext uri="{28A0092B-C50C-407E-A947-70E740481C1C}">
                <a14:useLocalDpi xmlns:a14="http://schemas.microsoft.com/office/drawing/2010/main" val="0"/>
              </a:ext>
            </a:extLst>
          </a:blip>
          <a:srcRect/>
          <a:stretch>
            <a:fillRect/>
          </a:stretch>
        </p:blipFill>
        <p:spPr bwMode="auto">
          <a:xfrm>
            <a:off x="1338606" y="245097"/>
            <a:ext cx="7362334" cy="6161390"/>
          </a:xfrm>
          <a:prstGeom prst="rect">
            <a:avLst/>
          </a:prstGeom>
          <a:noFill/>
          <a:ln>
            <a:noFill/>
          </a:ln>
        </p:spPr>
      </p:pic>
    </p:spTree>
    <p:extLst>
      <p:ext uri="{BB962C8B-B14F-4D97-AF65-F5344CB8AC3E}">
        <p14:creationId xmlns:p14="http://schemas.microsoft.com/office/powerpoint/2010/main" val="3763391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58</a:t>
            </a:fld>
            <a:endParaRPr lang="fr-FR"/>
          </a:p>
        </p:txBody>
      </p:sp>
      <p:sp>
        <p:nvSpPr>
          <p:cNvPr id="6" name="Rectangle 5"/>
          <p:cNvSpPr/>
          <p:nvPr/>
        </p:nvSpPr>
        <p:spPr>
          <a:xfrm>
            <a:off x="320512" y="689446"/>
            <a:ext cx="9869864" cy="5442516"/>
          </a:xfrm>
          <a:prstGeom prst="rect">
            <a:avLst/>
          </a:prstGeom>
        </p:spPr>
        <p:txBody>
          <a:bodyPr wrap="square">
            <a:spAutoFit/>
          </a:bodyPr>
          <a:lstStyle/>
          <a:p>
            <a:pPr algn="just">
              <a:lnSpc>
                <a:spcPct val="107000"/>
              </a:lnSpc>
              <a:spcAft>
                <a:spcPts val="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L’augmentation de la population entraine une demande plus forte de biens de consommation et d’aliments. De plus, l’apparition du phénomène de consommation de masse, surtout dans les pays développés, a eu un impact considérable en augmentant la demande de biens  depuis la fin de la Deuxième Guerre mondiale (1945). Bref, avec l’augmentation de la population et l’apparition de la consommation de masse, on parle aujourd’hui de surconsommation. Celle-ci a des impacts négatifs majeurs sur l’environnement.</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La </a:t>
            </a:r>
            <a:r>
              <a:rPr lang="fr-FR" sz="2000" b="1" dirty="0">
                <a:latin typeface="Times New Roman" panose="02020603050405020304" pitchFamily="18" charset="0"/>
                <a:ea typeface="Times New Roman" panose="02020603050405020304" pitchFamily="18" charset="0"/>
                <a:cs typeface="Times New Roman" panose="02020603050405020304" pitchFamily="18" charset="0"/>
              </a:rPr>
              <a:t>consommation de masse</a:t>
            </a:r>
            <a:r>
              <a:rPr lang="fr-FR" sz="2000" dirty="0">
                <a:latin typeface="Times New Roman" panose="02020603050405020304" pitchFamily="18" charset="0"/>
                <a:ea typeface="Times New Roman" panose="02020603050405020304" pitchFamily="18" charset="0"/>
                <a:cs typeface="Times New Roman" panose="02020603050405020304" pitchFamily="18" charset="0"/>
              </a:rPr>
              <a:t> fait référence à une consommation de biens et de services en grande quantité et à grande échelle. Elle est surtout présente dans les sociétés industrialisées.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Les industries produisent donc plus pour répondre à la demande de biens. Ce faisant, elles augmentent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l’exploitation de ressources non renouvelables (gaz naturel, pétrole, minerai, etc.),</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leur rejet de déchets et de polluants dans l’environnement,</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leur utilisation d’énergie (pour faire fonctionner l’usine, les moyens de transport utilisés, etc.), énergie provenant bien souvent d’hydrocarbures qui sont des ressources non renouvelables</a:t>
            </a:r>
            <a:r>
              <a:rPr lang="fr-FR" sz="2000"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fr-FR"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659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59</a:t>
            </a:fld>
            <a:endParaRPr lang="fr-FR"/>
          </a:p>
        </p:txBody>
      </p:sp>
      <p:sp>
        <p:nvSpPr>
          <p:cNvPr id="6" name="Rectangle 5"/>
          <p:cNvSpPr/>
          <p:nvPr/>
        </p:nvSpPr>
        <p:spPr>
          <a:xfrm>
            <a:off x="197962" y="659876"/>
            <a:ext cx="9247695" cy="1574149"/>
          </a:xfrm>
          <a:prstGeom prst="rect">
            <a:avLst/>
          </a:prstGeom>
        </p:spPr>
        <p:txBody>
          <a:bodyPr wrap="square">
            <a:spAutoFit/>
          </a:bodyPr>
          <a:lstStyle/>
          <a:p>
            <a:pPr algn="just">
              <a:lnSpc>
                <a:spcPct val="107000"/>
              </a:lnSpc>
              <a:spcAft>
                <a:spcPts val="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Cela entraine souvent une </a:t>
            </a:r>
            <a:r>
              <a:rPr lang="fr-FR"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surexploitation</a:t>
            </a:r>
            <a:r>
              <a:rPr lang="fr-FR" dirty="0">
                <a:latin typeface="Times New Roman" panose="02020603050405020304" pitchFamily="18" charset="0"/>
                <a:ea typeface="Times New Roman" panose="02020603050405020304" pitchFamily="18" charset="0"/>
                <a:cs typeface="Times New Roman" panose="02020603050405020304" pitchFamily="18" charset="0"/>
              </a:rPr>
              <a:t> des ressources naturelles. C’est-à-dire qu’on exploite plus rapidement les ressources de la terre que la vitesse à laquelle elles sont capables de se régénérer. L’activité des industries est donc un facteur important pour l’empreinte écologique.</a:t>
            </a:r>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L’</a:t>
            </a:r>
            <a:r>
              <a:rPr lang="fr-FR" b="1" dirty="0">
                <a:latin typeface="Times New Roman" panose="02020603050405020304" pitchFamily="18" charset="0"/>
                <a:ea typeface="Times New Roman" panose="02020603050405020304" pitchFamily="18" charset="0"/>
                <a:cs typeface="Times New Roman" panose="02020603050405020304" pitchFamily="18" charset="0"/>
              </a:rPr>
              <a:t>hydrocarbure</a:t>
            </a:r>
            <a:r>
              <a:rPr lang="fr-FR" dirty="0">
                <a:latin typeface="Times New Roman" panose="02020603050405020304" pitchFamily="18" charset="0"/>
                <a:ea typeface="Times New Roman" panose="02020603050405020304" pitchFamily="18" charset="0"/>
                <a:cs typeface="Times New Roman" panose="02020603050405020304" pitchFamily="18" charset="0"/>
              </a:rPr>
              <a:t> est un composé organique constitué d’atomes de carbone (CC) et d’hydrogène (HH). Les énergies fossiles (charbon, pétrole, gaz naturel) sont des hydrocarbures. </a:t>
            </a:r>
            <a:endParaRPr lang="fr-FR"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197962" y="2733773"/>
            <a:ext cx="9841584" cy="2593339"/>
          </a:xfrm>
          <a:prstGeom prst="rect">
            <a:avLst/>
          </a:prstGeom>
        </p:spPr>
        <p:txBody>
          <a:bodyPr wrap="square">
            <a:spAutoFit/>
          </a:bodyPr>
          <a:lstStyle/>
          <a:p>
            <a:pPr algn="just">
              <a:lnSpc>
                <a:spcPct val="107000"/>
              </a:lnSpc>
              <a:spcAft>
                <a:spcPts val="1725"/>
              </a:spcAft>
            </a:pPr>
            <a:r>
              <a:rPr lang="fr-FR" sz="2000" b="1" dirty="0">
                <a:latin typeface="Times New Roman" panose="02020603050405020304" pitchFamily="18" charset="0"/>
                <a:ea typeface="Times New Roman" panose="02020603050405020304" pitchFamily="18" charset="0"/>
                <a:cs typeface="Times New Roman" panose="02020603050405020304" pitchFamily="18" charset="0"/>
              </a:rPr>
              <a:t>Bombes nucléaires à Hiroshima et Nagasaki</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Vers la fin de la Deuxième Guerre mondiale, les 6 et 9 aout 1945, les États-Unis ont lancé deux bombes nucléaires sur les villes d’Hiroshima et de Nagasaki, au Japon. Cela a causé la mort instantanée de centaines de milliers de personnes et infligé des problèmes de santé à de nombreuses autres. Ces bombes, par leur production de nuages radioactifs, ont causé la destruction massive d'organismes vivants et une contamination sévère de l'eau, des sols et de la nourriture. </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5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508661" y="6492875"/>
            <a:ext cx="683339" cy="365125"/>
          </a:xfrm>
        </p:spPr>
        <p:txBody>
          <a:bodyPr/>
          <a:lstStyle/>
          <a:p>
            <a:fld id="{4A625651-D877-4BA4-98DF-688159B60474}" type="slidenum">
              <a:rPr lang="fr-FR" sz="1000" b="1" smtClean="0">
                <a:solidFill>
                  <a:schemeClr val="tx1"/>
                </a:solidFill>
              </a:rPr>
              <a:t>6</a:t>
            </a:fld>
            <a:endParaRPr lang="fr-FR" sz="1000" b="1">
              <a:solidFill>
                <a:schemeClr val="tx1"/>
              </a:solidFill>
            </a:endParaRPr>
          </a:p>
        </p:txBody>
      </p:sp>
      <p:sp>
        <p:nvSpPr>
          <p:cNvPr id="5" name="Espace réservé du pied de page 4"/>
          <p:cNvSpPr>
            <a:spLocks noGrp="1"/>
          </p:cNvSpPr>
          <p:nvPr>
            <p:ph type="ftr" sz="quarter" idx="11"/>
          </p:nvPr>
        </p:nvSpPr>
        <p:spPr>
          <a:xfrm>
            <a:off x="388577" y="6512761"/>
            <a:ext cx="6297612" cy="365125"/>
          </a:xfrm>
        </p:spPr>
        <p:txBody>
          <a:bodyPr/>
          <a:lstStyle/>
          <a:p>
            <a:r>
              <a:rPr lang="fr-FR" b="1" dirty="0" smtClean="0">
                <a:solidFill>
                  <a:schemeClr val="tx1"/>
                </a:solidFill>
                <a:latin typeface="Times New Roman" panose="02020603050405020304" pitchFamily="18" charset="0"/>
                <a:cs typeface="Times New Roman" panose="02020603050405020304" pitchFamily="18" charset="0"/>
              </a:rPr>
              <a:t>Cours Magistral de Biodiversité du Monde Tropical</a:t>
            </a:r>
            <a:endParaRPr lang="fr-FR"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4360656" y="84221"/>
            <a:ext cx="1670650" cy="400110"/>
          </a:xfrm>
          <a:prstGeom prst="rect">
            <a:avLst/>
          </a:prstGeom>
        </p:spPr>
        <p:txBody>
          <a:bodyPr wrap="none">
            <a:spAutoFit/>
          </a:bodyPr>
          <a:lstStyle/>
          <a:p>
            <a:r>
              <a:rPr lang="fr-FR" sz="2000" b="1" dirty="0" smtClean="0">
                <a:solidFill>
                  <a:schemeClr val="tx1"/>
                </a:solidFill>
              </a:rPr>
              <a:t>Introduction</a:t>
            </a:r>
          </a:p>
        </p:txBody>
      </p:sp>
      <p:sp>
        <p:nvSpPr>
          <p:cNvPr id="7" name="Rectangle 6"/>
          <p:cNvSpPr/>
          <p:nvPr/>
        </p:nvSpPr>
        <p:spPr>
          <a:xfrm>
            <a:off x="33564" y="699247"/>
            <a:ext cx="9507478" cy="1015663"/>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fr-FR" sz="2000" i="0" u="none" strike="noStrike" baseline="0" dirty="0" smtClean="0">
                <a:latin typeface="Times New Roman" panose="02020603050405020304" pitchFamily="18" charset="0"/>
                <a:cs typeface="Times New Roman" panose="02020603050405020304" pitchFamily="18" charset="0"/>
              </a:rPr>
              <a:t>L’homme a toujours exploité le monde vivant pour se nourrir et se soigner, se vêtir et </a:t>
            </a:r>
          </a:p>
          <a:p>
            <a:pPr algn="just">
              <a:lnSpc>
                <a:spcPct val="150000"/>
              </a:lnSpc>
            </a:pPr>
            <a:r>
              <a:rPr lang="fr-FR" sz="2000" i="0" u="none" strike="noStrike" baseline="0" dirty="0" smtClean="0">
                <a:latin typeface="Times New Roman" panose="02020603050405020304" pitchFamily="18" charset="0"/>
                <a:cs typeface="Times New Roman" panose="02020603050405020304" pitchFamily="18" charset="0"/>
              </a:rPr>
              <a:t>se chauffer.</a:t>
            </a:r>
            <a:endParaRPr lang="fr-FR"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3564" y="1929826"/>
            <a:ext cx="9796236" cy="923330"/>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fr-FR" b="0" i="0" u="none" strike="noStrike" baseline="0" dirty="0" smtClean="0">
                <a:latin typeface="Times New Roman" panose="02020603050405020304" pitchFamily="18" charset="0"/>
                <a:cs typeface="Times New Roman" panose="02020603050405020304" pitchFamily="18" charset="0"/>
              </a:rPr>
              <a:t>Les sociétés ont ainsi élaboré au fil du siècle un tissu de relation matérielle symbolique entre l’homme et autre êtres vivants.</a:t>
            </a:r>
            <a:endParaRPr lang="fr-FR" dirty="0">
              <a:latin typeface="Times New Roman" panose="02020603050405020304" pitchFamily="18" charset="0"/>
              <a:cs typeface="Times New Roman" panose="02020603050405020304" pitchFamily="18" charset="0"/>
            </a:endParaRPr>
          </a:p>
        </p:txBody>
      </p:sp>
      <p:sp>
        <p:nvSpPr>
          <p:cNvPr id="9" name="Rectangle 8"/>
          <p:cNvSpPr/>
          <p:nvPr/>
        </p:nvSpPr>
        <p:spPr>
          <a:xfrm>
            <a:off x="33564" y="2968446"/>
            <a:ext cx="10114548" cy="2169825"/>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fr-FR" b="0" i="0" u="none" strike="noStrike" baseline="0" dirty="0" smtClean="0">
                <a:latin typeface="Times New Roman" panose="02020603050405020304" pitchFamily="18" charset="0"/>
                <a:cs typeface="Times New Roman" panose="02020603050405020304" pitchFamily="18" charset="0"/>
              </a:rPr>
              <a:t>L’homme, avec la maitrise de la technologie, a dominé son environnement et est devenu le premier responsable de la destruction de l’environnement et de l’érosion de la biodiversité. </a:t>
            </a:r>
          </a:p>
          <a:p>
            <a:pPr algn="just">
              <a:lnSpc>
                <a:spcPct val="150000"/>
              </a:lnSpc>
            </a:pPr>
            <a:endParaRPr lang="fr-FR" b="0" i="0" u="none" strike="noStrike" baseline="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q"/>
            </a:pPr>
            <a:r>
              <a:rPr lang="fr-FR" b="0" i="0" u="none" strike="noStrike" baseline="0" dirty="0" smtClean="0">
                <a:latin typeface="Times New Roman" panose="02020603050405020304" pitchFamily="18" charset="0"/>
                <a:cs typeface="Times New Roman" panose="02020603050405020304" pitchFamily="18" charset="0"/>
              </a:rPr>
              <a:t>Arrivant à cette situation, la biodiversité est désormais au rang de préoccupations mondiales majeures, il devient alors urgent d’agir pour sauver ce qu’il reste de notre biodiversité.</a:t>
            </a:r>
            <a:endParaRPr lang="fr-FR" dirty="0">
              <a:latin typeface="Times New Roman" panose="02020603050405020304" pitchFamily="18" charset="0"/>
              <a:cs typeface="Times New Roman" panose="02020603050405020304" pitchFamily="18" charset="0"/>
            </a:endParaRPr>
          </a:p>
        </p:txBody>
      </p:sp>
      <p:sp>
        <p:nvSpPr>
          <p:cNvPr id="10" name="Rectangle 9"/>
          <p:cNvSpPr/>
          <p:nvPr/>
        </p:nvSpPr>
        <p:spPr>
          <a:xfrm>
            <a:off x="33564" y="5468344"/>
            <a:ext cx="10445941" cy="873381"/>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fr-FR" b="0" i="0" u="none" strike="noStrike" baseline="0" dirty="0" smtClean="0">
                <a:latin typeface="Times New Roman" panose="02020603050405020304" pitchFamily="18" charset="0"/>
              </a:rPr>
              <a:t>Cette préoccupation mondiale culmine à la Conférence de Rio sur le Développement </a:t>
            </a:r>
            <a:r>
              <a:rPr lang="fr-FR" dirty="0">
                <a:latin typeface="Times New Roman" panose="02020603050405020304" pitchFamily="18" charset="0"/>
              </a:rPr>
              <a:t>D</a:t>
            </a:r>
            <a:r>
              <a:rPr lang="fr-FR" b="0" i="0" u="none" strike="noStrike" baseline="0" dirty="0" smtClean="0">
                <a:latin typeface="Times New Roman" panose="02020603050405020304" pitchFamily="18" charset="0"/>
              </a:rPr>
              <a:t>urable (CDB)</a:t>
            </a:r>
          </a:p>
          <a:p>
            <a:pPr algn="just">
              <a:lnSpc>
                <a:spcPct val="150000"/>
              </a:lnSpc>
            </a:pPr>
            <a:r>
              <a:rPr lang="fr-FR" b="0" i="0" u="none" strike="noStrike" baseline="0" dirty="0" smtClean="0">
                <a:latin typeface="Times New Roman" panose="02020603050405020304" pitchFamily="18" charset="0"/>
              </a:rPr>
              <a:t> en 1992</a:t>
            </a:r>
            <a:endParaRPr lang="fr-FR" dirty="0"/>
          </a:p>
        </p:txBody>
      </p:sp>
    </p:spTree>
    <p:extLst>
      <p:ext uri="{BB962C8B-B14F-4D97-AF65-F5344CB8AC3E}">
        <p14:creationId xmlns:p14="http://schemas.microsoft.com/office/powerpoint/2010/main" val="3818182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60</a:t>
            </a:fld>
            <a:endParaRPr lang="fr-FR"/>
          </a:p>
        </p:txBody>
      </p:sp>
      <p:pic>
        <p:nvPicPr>
          <p:cNvPr id="6" name="Image 5" descr="La pollution de l’eau par les déchets de plastique"/>
          <p:cNvPicPr/>
          <p:nvPr/>
        </p:nvPicPr>
        <p:blipFill>
          <a:blip r:embed="rId2">
            <a:extLst>
              <a:ext uri="{28A0092B-C50C-407E-A947-70E740481C1C}">
                <a14:useLocalDpi xmlns:a14="http://schemas.microsoft.com/office/drawing/2010/main" val="0"/>
              </a:ext>
            </a:extLst>
          </a:blip>
          <a:srcRect/>
          <a:stretch>
            <a:fillRect/>
          </a:stretch>
        </p:blipFill>
        <p:spPr bwMode="auto">
          <a:xfrm>
            <a:off x="339366" y="84842"/>
            <a:ext cx="4345756" cy="3563332"/>
          </a:xfrm>
          <a:prstGeom prst="rect">
            <a:avLst/>
          </a:prstGeom>
          <a:noFill/>
          <a:ln>
            <a:noFill/>
          </a:ln>
        </p:spPr>
      </p:pic>
      <p:sp>
        <p:nvSpPr>
          <p:cNvPr id="7" name="Rectangle 6"/>
          <p:cNvSpPr/>
          <p:nvPr/>
        </p:nvSpPr>
        <p:spPr>
          <a:xfrm>
            <a:off x="131976" y="3801360"/>
            <a:ext cx="11481847" cy="2477922"/>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Il suffit de penser à la pollution de l’océan par le plastique, qui est considérée comme une crise planétaire par l’Organisation des Nations Unies (ONU). Le Secrétaire général de l’ONU affirme que, d’ici 2050, il y aura plus de plastique que de poisson dans les mers.</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Sous l’effet des courants, les déchets dans les océans forment une plaque qui flotte dans le nord de l’océan Pacifique. Cette plaque de déchets, principalement constituée de plastique, est nommée Continent de plastique ou 7e continent. Elle serait d’environ 1,6 million de kilomètres carrés, soit un peu plus que la superficie de la province de Québec.</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4510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61</a:t>
            </a:fld>
            <a:endParaRPr lang="fr-FR"/>
          </a:p>
        </p:txBody>
      </p:sp>
      <p:sp>
        <p:nvSpPr>
          <p:cNvPr id="6" name="Rectangle 5"/>
          <p:cNvSpPr/>
          <p:nvPr/>
        </p:nvSpPr>
        <p:spPr>
          <a:xfrm>
            <a:off x="269099" y="283740"/>
            <a:ext cx="8663233" cy="1559529"/>
          </a:xfrm>
          <a:prstGeom prst="rect">
            <a:avLst/>
          </a:prstGeom>
        </p:spPr>
        <p:txBody>
          <a:bodyPr wrap="square">
            <a:spAutoFit/>
          </a:bodyPr>
          <a:lstStyle/>
          <a:p>
            <a:pPr algn="just">
              <a:lnSpc>
                <a:spcPct val="107000"/>
              </a:lnSpc>
              <a:spcAft>
                <a:spcPts val="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Toutefois, l’augmentation de la population et la production industrielle ne sont pas les seules causes de la dégradation de l’environnement. Il faut également mentionner les catastrophes écologiques, souvent causées par des activités économiques ou des guerres (déversements de pétrole, bombes et accidents nucléaires, destructions de milieux naturels, etc.) qui peuvent également avoir un impact sur la dégradation de l’environnement.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490196" y="2150569"/>
            <a:ext cx="3308808" cy="487506"/>
          </a:xfrm>
          <a:prstGeom prst="rect">
            <a:avLst/>
          </a:prstGeom>
        </p:spPr>
        <p:txBody>
          <a:bodyPr wrap="square">
            <a:spAutoFit/>
          </a:bodyPr>
          <a:lstStyle/>
          <a:p>
            <a:pPr>
              <a:lnSpc>
                <a:spcPct val="107000"/>
              </a:lnSpc>
              <a:spcAft>
                <a:spcPts val="3000"/>
              </a:spcAft>
            </a:pPr>
            <a:r>
              <a:rPr lang="fr-FR" sz="2400" b="1" dirty="0">
                <a:latin typeface="Times New Roman" panose="02020603050405020304" pitchFamily="18" charset="0"/>
                <a:ea typeface="Times New Roman" panose="02020603050405020304" pitchFamily="18" charset="0"/>
                <a:cs typeface="Times New Roman" panose="02020603050405020304" pitchFamily="18" charset="0"/>
              </a:rPr>
              <a:t>Les gaz à effets de serre</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69099" y="2774472"/>
            <a:ext cx="9766168" cy="3803092"/>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L’augmentation de la population et des activités industrielles s’accompagnent également d’une augmentation de la production de gaz à effet de serre (GES). Les scientifiques s’entendent pour dire qu’il s’agit de la principale cause des changements climatiques.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Il est important de savoir que l’</a:t>
            </a:r>
            <a:r>
              <a:rPr lang="fr-FR" sz="20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effet de serre</a:t>
            </a:r>
            <a:r>
              <a:rPr lang="fr-FR" sz="2000" dirty="0">
                <a:latin typeface="Times New Roman" panose="02020603050405020304" pitchFamily="18" charset="0"/>
                <a:ea typeface="Times New Roman" panose="02020603050405020304" pitchFamily="18" charset="0"/>
                <a:cs typeface="Times New Roman" panose="02020603050405020304" pitchFamily="18" charset="0"/>
              </a:rPr>
              <a:t> est un phénomène d’origine naturelle qui permet de retenir une partie de la chaleur émise par le Soleil dans l’atmosphère de la Terre. Les GES sont les gaz qui emprisonnent de façon temporaire la chaleur qui permet de réchauffer l’air et le sol.</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r>
              <a:rPr lang="fr-FR" sz="2000" dirty="0">
                <a:latin typeface="Times New Roman" panose="02020603050405020304" pitchFamily="18" charset="0"/>
                <a:ea typeface="Times New Roman" panose="02020603050405020304" pitchFamily="18" charset="0"/>
                <a:cs typeface="Times New Roman" panose="02020603050405020304" pitchFamily="18" charset="0"/>
              </a:rPr>
              <a:t>Cependant, depuis le 19e siècle, la présence de ces gaz a augmenté en raison des activités humaines. Plus encore, entre 2005 et 2014, il y a eu une augmentation de près de 20% des émissions de GES à l’échelle mondiale</a:t>
            </a:r>
            <a:r>
              <a:rPr lang="fr-FR" dirty="0">
                <a:latin typeface="Times New Roman" panose="02020603050405020304" pitchFamily="18" charset="0"/>
                <a:ea typeface="Times New Roman" panose="02020603050405020304" pitchFamily="18" charset="0"/>
              </a:rPr>
              <a:t>. </a:t>
            </a:r>
            <a:br>
              <a:rPr lang="fr-FR" dirty="0">
                <a:latin typeface="Times New Roman" panose="02020603050405020304" pitchFamily="18" charset="0"/>
                <a:ea typeface="Times New Roman" panose="02020603050405020304" pitchFamily="18" charset="0"/>
              </a:rPr>
            </a:br>
            <a:endParaRPr lang="fr-FR" dirty="0"/>
          </a:p>
        </p:txBody>
      </p:sp>
    </p:spTree>
    <p:extLst>
      <p:ext uri="{BB962C8B-B14F-4D97-AF65-F5344CB8AC3E}">
        <p14:creationId xmlns:p14="http://schemas.microsoft.com/office/powerpoint/2010/main" val="1841399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62</a:t>
            </a:fld>
            <a:endParaRPr lang="fr-FR"/>
          </a:p>
        </p:txBody>
      </p:sp>
      <p:graphicFrame>
        <p:nvGraphicFramePr>
          <p:cNvPr id="6" name="Tableau 5"/>
          <p:cNvGraphicFramePr>
            <a:graphicFrameLocks noGrp="1"/>
          </p:cNvGraphicFramePr>
          <p:nvPr>
            <p:extLst>
              <p:ext uri="{D42A27DB-BD31-4B8C-83A1-F6EECF244321}">
                <p14:modId xmlns:p14="http://schemas.microsoft.com/office/powerpoint/2010/main" val="576467703"/>
              </p:ext>
            </p:extLst>
          </p:nvPr>
        </p:nvGraphicFramePr>
        <p:xfrm>
          <a:off x="254524" y="235669"/>
          <a:ext cx="9851010" cy="6170818"/>
        </p:xfrm>
        <a:graphic>
          <a:graphicData uri="http://schemas.openxmlformats.org/drawingml/2006/table">
            <a:tbl>
              <a:tblPr firstRow="1" firstCol="1" bandRow="1">
                <a:tableStyleId>{5C22544A-7EE6-4342-B048-85BDC9FD1C3A}</a:tableStyleId>
              </a:tblPr>
              <a:tblGrid>
                <a:gridCol w="2899190"/>
                <a:gridCol w="6951820"/>
              </a:tblGrid>
              <a:tr h="956675">
                <a:tc>
                  <a:txBody>
                    <a:bodyPr/>
                    <a:lstStyle/>
                    <a:p>
                      <a:pPr algn="ctr">
                        <a:lnSpc>
                          <a:spcPct val="107000"/>
                        </a:lnSpc>
                        <a:spcAft>
                          <a:spcPts val="0"/>
                        </a:spcAft>
                      </a:pPr>
                      <a:r>
                        <a:rPr lang="fr-FR" sz="1200">
                          <a:effectLst/>
                        </a:rPr>
                        <a:t>Principaux gaz à effet de serre </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c>
                  <a:txBody>
                    <a:bodyPr/>
                    <a:lstStyle/>
                    <a:p>
                      <a:pPr algn="ctr">
                        <a:lnSpc>
                          <a:spcPct val="107000"/>
                        </a:lnSpc>
                        <a:spcAft>
                          <a:spcPts val="0"/>
                        </a:spcAft>
                      </a:pPr>
                      <a:r>
                        <a:rPr lang="fr-FR" sz="1200">
                          <a:effectLst/>
                        </a:rPr>
                        <a:t>Activités humaines qui produisent ces gaz</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r>
              <a:tr h="1611163">
                <a:tc>
                  <a:txBody>
                    <a:bodyPr/>
                    <a:lstStyle/>
                    <a:p>
                      <a:pPr algn="ctr">
                        <a:lnSpc>
                          <a:spcPct val="107000"/>
                        </a:lnSpc>
                        <a:spcAft>
                          <a:spcPts val="0"/>
                        </a:spcAft>
                      </a:pPr>
                      <a:r>
                        <a:rPr lang="fr-FR" sz="1200">
                          <a:effectLst/>
                        </a:rPr>
                        <a:t>Dioxyde de carbone </a:t>
                      </a:r>
                      <a:r>
                        <a:rPr lang="fr-FR" sz="1350">
                          <a:effectLst/>
                        </a:rPr>
                        <a:t>CO</a:t>
                      </a:r>
                      <a:r>
                        <a:rPr lang="fr-FR" sz="950">
                          <a:effectLst/>
                        </a:rPr>
                        <a:t>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fr-FR" sz="1200">
                          <a:effectLst/>
                        </a:rPr>
                        <a:t>utilisation de combustible fossile (pétrole, gaz naturel, charbon) pour : le transport, la production d’électricité, le chauffage et la climatisation des bâtiments, la production et le transport de biens.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r>
              <a:tr h="1950937">
                <a:tc>
                  <a:txBody>
                    <a:bodyPr/>
                    <a:lstStyle/>
                    <a:p>
                      <a:pPr algn="ctr">
                        <a:lnSpc>
                          <a:spcPct val="107000"/>
                        </a:lnSpc>
                        <a:spcAft>
                          <a:spcPts val="0"/>
                        </a:spcAft>
                      </a:pPr>
                      <a:r>
                        <a:rPr lang="fr-FR" sz="1200">
                          <a:effectLst/>
                        </a:rPr>
                        <a:t>Méthane </a:t>
                      </a:r>
                      <a:r>
                        <a:rPr lang="fr-FR" sz="1350">
                          <a:effectLst/>
                        </a:rPr>
                        <a:t>CH</a:t>
                      </a:r>
                      <a:r>
                        <a:rPr lang="fr-FR" sz="950">
                          <a:effectLst/>
                        </a:rPr>
                        <a:t>4</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fr-FR" sz="1200">
                          <a:effectLst/>
                        </a:rPr>
                        <a:t>décomposition des ordures, </a:t>
                      </a:r>
                      <a:endParaRPr lang="fr-FR" sz="1100">
                        <a:effectLst/>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200">
                          <a:effectLst/>
                        </a:rPr>
                        <a:t>exploitation des gisements de pétrole et de gaz,</a:t>
                      </a:r>
                      <a:endParaRPr lang="fr-FR" sz="1100">
                        <a:effectLst/>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200">
                          <a:effectLst/>
                        </a:rPr>
                        <a:t>agriculture : digestion des animaux d’élevage, entreposage et gestion du fumier, culture en rizière.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r>
              <a:tr h="1652043">
                <a:tc>
                  <a:txBody>
                    <a:bodyPr/>
                    <a:lstStyle/>
                    <a:p>
                      <a:pPr algn="ctr">
                        <a:lnSpc>
                          <a:spcPct val="107000"/>
                        </a:lnSpc>
                        <a:spcAft>
                          <a:spcPts val="0"/>
                        </a:spcAft>
                      </a:pPr>
                      <a:r>
                        <a:rPr lang="fr-FR" sz="1200" dirty="0">
                          <a:effectLst/>
                        </a:rPr>
                        <a:t>Oxyde de diazote </a:t>
                      </a:r>
                      <a:r>
                        <a:rPr lang="fr-FR" sz="1350" dirty="0">
                          <a:effectLst/>
                        </a:rPr>
                        <a:t>No</a:t>
                      </a:r>
                      <a:r>
                        <a:rPr lang="fr-FR" sz="950" dirty="0">
                          <a:effectLst/>
                        </a:rPr>
                        <a:t>2</a:t>
                      </a:r>
                      <a:r>
                        <a:rPr lang="fr-FR" sz="1200" dirty="0">
                          <a:effectLst/>
                        </a:rPr>
                        <a:t/>
                      </a:r>
                      <a:br>
                        <a:rPr lang="fr-FR" sz="1200" dirty="0">
                          <a:effectLst/>
                        </a:rPr>
                      </a:br>
                      <a:r>
                        <a:rPr lang="fr-FR" sz="1200" dirty="0">
                          <a:effectLst/>
                        </a:rPr>
                        <a:t>* parfois nommé protoxyde d’azote</a:t>
                      </a:r>
                      <a:br>
                        <a:rPr lang="fr-FR" sz="1200" dirty="0">
                          <a:effectLst/>
                        </a:rPr>
                      </a:br>
                      <a:r>
                        <a:rPr lang="fr-FR" sz="1200" dirty="0">
                          <a:effectLst/>
                        </a:rPr>
                        <a: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fr-FR" sz="1200" dirty="0">
                          <a:effectLst/>
                        </a:rPr>
                        <a:t>agriculture : épandage d’engrais (qui contiennent de l’azote).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tr>
            </a:tbl>
          </a:graphicData>
        </a:graphic>
      </p:graphicFrame>
    </p:spTree>
    <p:extLst>
      <p:ext uri="{BB962C8B-B14F-4D97-AF65-F5344CB8AC3E}">
        <p14:creationId xmlns:p14="http://schemas.microsoft.com/office/powerpoint/2010/main" val="135214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63</a:t>
            </a:fld>
            <a:endParaRPr lang="fr-FR"/>
          </a:p>
        </p:txBody>
      </p:sp>
      <p:pic>
        <p:nvPicPr>
          <p:cNvPr id="6" name="Image 5" descr="Diagramme présentant le pourcentage des GES mondiaux émis en 2010"/>
          <p:cNvPicPr/>
          <p:nvPr/>
        </p:nvPicPr>
        <p:blipFill>
          <a:blip r:embed="rId2">
            <a:extLst>
              <a:ext uri="{28A0092B-C50C-407E-A947-70E740481C1C}">
                <a14:useLocalDpi xmlns:a14="http://schemas.microsoft.com/office/drawing/2010/main" val="0"/>
              </a:ext>
            </a:extLst>
          </a:blip>
          <a:srcRect/>
          <a:stretch>
            <a:fillRect/>
          </a:stretch>
        </p:blipFill>
        <p:spPr bwMode="auto">
          <a:xfrm>
            <a:off x="914399" y="128522"/>
            <a:ext cx="7060677" cy="6095402"/>
          </a:xfrm>
          <a:prstGeom prst="rect">
            <a:avLst/>
          </a:prstGeom>
          <a:noFill/>
          <a:ln>
            <a:noFill/>
          </a:ln>
        </p:spPr>
      </p:pic>
    </p:spTree>
    <p:extLst>
      <p:ext uri="{BB962C8B-B14F-4D97-AF65-F5344CB8AC3E}">
        <p14:creationId xmlns:p14="http://schemas.microsoft.com/office/powerpoint/2010/main" val="2019444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64</a:t>
            </a:fld>
            <a:endParaRPr lang="fr-FR"/>
          </a:p>
        </p:txBody>
      </p:sp>
      <p:sp>
        <p:nvSpPr>
          <p:cNvPr id="6" name="Rectangle 5"/>
          <p:cNvSpPr/>
          <p:nvPr/>
        </p:nvSpPr>
        <p:spPr>
          <a:xfrm>
            <a:off x="226243" y="226243"/>
            <a:ext cx="9653048" cy="2178545"/>
          </a:xfrm>
          <a:prstGeom prst="rect">
            <a:avLst/>
          </a:prstGeom>
        </p:spPr>
        <p:txBody>
          <a:bodyPr wrap="square">
            <a:spAutoFit/>
          </a:bodyPr>
          <a:lstStyle/>
          <a:p>
            <a:pPr algn="just">
              <a:lnSpc>
                <a:spcPct val="107000"/>
              </a:lnSpc>
              <a:spcAft>
                <a:spcPts val="1725"/>
              </a:spcAft>
            </a:pPr>
            <a:r>
              <a:rPr lang="fr-FR" sz="2000" b="1" dirty="0">
                <a:latin typeface="Times New Roman" panose="02020603050405020304" pitchFamily="18" charset="0"/>
                <a:ea typeface="Times New Roman" panose="02020603050405020304" pitchFamily="18" charset="0"/>
                <a:cs typeface="Times New Roman" panose="02020603050405020304" pitchFamily="18" charset="0"/>
              </a:rPr>
              <a:t>Conséquences des GES sur l’environnement</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fr-FR" sz="2000" dirty="0">
                <a:latin typeface="Times New Roman" panose="02020603050405020304" pitchFamily="18" charset="0"/>
                <a:ea typeface="Times New Roman" panose="02020603050405020304" pitchFamily="18" charset="0"/>
                <a:cs typeface="Times New Roman" panose="02020603050405020304" pitchFamily="18" charset="0"/>
              </a:rPr>
              <a:t>Plus la concentration des GES augmente dans l’atmosphère, plus la chaleur reste emprisonnée longtemps à la surface de la planète, ce qui cause une hausse de la température moyenne sur Terre. C’est ce qu’on appelle le réchauffement climatique. Ce réchauffement climatique entraine ensuite une élévation du niveau des océans, une hausse des précipitations, une augmentation de vagues de chaleur, etc. C’est un véritable effet domino.</a:t>
            </a:r>
            <a:endParaRPr lang="fr-FR"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235669" y="3214048"/>
            <a:ext cx="9643622" cy="2230739"/>
          </a:xfrm>
          <a:prstGeom prst="rect">
            <a:avLst/>
          </a:prstGeom>
        </p:spPr>
        <p:txBody>
          <a:bodyPr wrap="square">
            <a:spAutoFit/>
          </a:bodyPr>
          <a:lstStyle/>
          <a:p>
            <a:pPr algn="just">
              <a:lnSpc>
                <a:spcPct val="107000"/>
              </a:lnSpc>
              <a:spcAft>
                <a:spcPts val="80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Selon l’ONU, cette augmentation de la population n’est pas terminée. On estime qu’en 2030, nous serons rendus à 8,5 milliards, en 2050 à 9,7 milliards et en 2100, à 11,22 milliards d’humains sur la terre.</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Dans certaines régions du monde, cet accès à l’eau potable est un véritable problème. Dans certains cas, on parle de pénurie physique d’eau et dans d’autres, on parle de pénurie économique.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fr-FR" dirty="0">
                <a:latin typeface="Times New Roman" panose="02020603050405020304" pitchFamily="18" charset="0"/>
                <a:ea typeface="Times New Roman" panose="02020603050405020304" pitchFamily="18" charset="0"/>
              </a:rPr>
              <a:t>Une </a:t>
            </a:r>
            <a:r>
              <a:rPr lang="fr-FR" b="1" dirty="0">
                <a:latin typeface="Times New Roman" panose="02020603050405020304" pitchFamily="18" charset="0"/>
                <a:ea typeface="Times New Roman" panose="02020603050405020304" pitchFamily="18" charset="0"/>
              </a:rPr>
              <a:t>pénurie physique d’eau potable</a:t>
            </a:r>
            <a:r>
              <a:rPr lang="fr-FR" dirty="0">
                <a:latin typeface="Times New Roman" panose="02020603050405020304" pitchFamily="18" charset="0"/>
                <a:ea typeface="Times New Roman" panose="02020603050405020304" pitchFamily="18" charset="0"/>
              </a:rPr>
              <a:t> est lorsque qu’il n’y a physiquement pas assez d’eau pour répondre aux besoins d’une population.</a:t>
            </a:r>
            <a:endParaRPr lang="fr-FR" dirty="0"/>
          </a:p>
        </p:txBody>
      </p:sp>
    </p:spTree>
    <p:extLst>
      <p:ext uri="{BB962C8B-B14F-4D97-AF65-F5344CB8AC3E}">
        <p14:creationId xmlns:p14="http://schemas.microsoft.com/office/powerpoint/2010/main" val="4171571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65</a:t>
            </a:fld>
            <a:endParaRPr lang="fr-FR"/>
          </a:p>
        </p:txBody>
      </p:sp>
      <p:sp>
        <p:nvSpPr>
          <p:cNvPr id="6" name="Rectangle 5"/>
          <p:cNvSpPr/>
          <p:nvPr/>
        </p:nvSpPr>
        <p:spPr>
          <a:xfrm>
            <a:off x="216818" y="1492061"/>
            <a:ext cx="9266548" cy="3029547"/>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Une </a:t>
            </a:r>
            <a:r>
              <a:rPr lang="fr-FR" sz="2000" b="1" dirty="0">
                <a:latin typeface="Times New Roman" panose="02020603050405020304" pitchFamily="18" charset="0"/>
                <a:ea typeface="Times New Roman" panose="02020603050405020304" pitchFamily="18" charset="0"/>
                <a:cs typeface="Times New Roman" panose="02020603050405020304" pitchFamily="18" charset="0"/>
              </a:rPr>
              <a:t>pénurie économique d’eau potable</a:t>
            </a:r>
            <a:r>
              <a:rPr lang="fr-FR" sz="2000" dirty="0">
                <a:latin typeface="Times New Roman" panose="02020603050405020304" pitchFamily="18" charset="0"/>
                <a:ea typeface="Times New Roman" panose="02020603050405020304" pitchFamily="18" charset="0"/>
                <a:cs typeface="Times New Roman" panose="02020603050405020304" pitchFamily="18" charset="0"/>
              </a:rPr>
              <a:t> est lorsque l’eau est physiquement présente, mais qu’elle est mal gérée en raison du manque d’argent ou de ressources. Le résultat est le même que pour la pénurie physique : la population n’a pas accès à l’eau potable.</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fr-FR" sz="2000" dirty="0">
                <a:latin typeface="Times New Roman" panose="02020603050405020304" pitchFamily="18" charset="0"/>
                <a:ea typeface="Times New Roman" panose="02020603050405020304" pitchFamily="18" charset="0"/>
                <a:cs typeface="Times New Roman" panose="02020603050405020304" pitchFamily="18" charset="0"/>
              </a:rPr>
              <a:t>Les régions qui souffrent de pénurie économique sont des zones où la population est plutôt pauvre. Ainsi, l’eau est présente, mais il n’y a pas les installations nécessaires pour la rendre accessible. Les personnes qui vivent dans ces régions du monde et qui ont plus d’argent vont investir dans des installations, mais ce n’est pas toute la population qui peut en bénéficier. La distribution en eau est alors très inégale et favorise les groupes plus aisés. </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001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66</a:t>
            </a:fld>
            <a:endParaRPr lang="fr-FR"/>
          </a:p>
        </p:txBody>
      </p:sp>
      <p:sp>
        <p:nvSpPr>
          <p:cNvPr id="6" name="Rectangle 5"/>
          <p:cNvSpPr/>
          <p:nvPr/>
        </p:nvSpPr>
        <p:spPr>
          <a:xfrm>
            <a:off x="150829" y="863304"/>
            <a:ext cx="9690754" cy="4762266"/>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On identifie plusieurs causes à la pénurie physique d'eau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 détournement de cours d’eau (pour la construction d’un barrage hydroélectrique, pour l'agriculture, etc.),</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le gaspillage de l’eau par les humains, </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la contamination des nappes phréatiques (nappe d’eau se situant sous terre et agissant comme réservoir qui alimente les puits et les sources en eau potable) par les rejets d’une usine polluante, des pesticides ou encore par des fertilisants utilisés sur des terres agricoles,</a:t>
            </a:r>
            <a:endParaRPr lang="fr-FR"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la désertification, puisqu’elle entraine une diminution des réserves d’eau souterraine. Elle se produit lorsque des terres fertiles se transforment graduellement en désert. Ce phénomène a lieu dans les régions qui ont un climat de plus en plus aride. Il peut également être la conséquence d’une déforestation ou d’une monoculture (culture intensive d’une seule espèce de plante).</a:t>
            </a:r>
            <a:r>
              <a:rPr lang="fr-FR"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636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67</a:t>
            </a:fld>
            <a:endParaRPr lang="fr-FR"/>
          </a:p>
        </p:txBody>
      </p:sp>
      <p:sp>
        <p:nvSpPr>
          <p:cNvPr id="6" name="Rectangle 5"/>
          <p:cNvSpPr/>
          <p:nvPr/>
        </p:nvSpPr>
        <p:spPr>
          <a:xfrm>
            <a:off x="424207" y="248238"/>
            <a:ext cx="9455084" cy="2873735"/>
          </a:xfrm>
          <a:prstGeom prst="rect">
            <a:avLst/>
          </a:prstGeom>
        </p:spPr>
        <p:txBody>
          <a:bodyPr wrap="square">
            <a:spAutoFit/>
          </a:bodyPr>
          <a:lstStyle/>
          <a:p>
            <a:pPr>
              <a:lnSpc>
                <a:spcPct val="107000"/>
              </a:lnSpc>
              <a:spcAft>
                <a:spcPts val="800"/>
              </a:spcAf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La répartition de l’utilisation d’eau potable mondiale ressemble à ceci :</a:t>
            </a: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70 % pour l’agriculture, </a:t>
            </a: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5 % pour l’eau que nous buvons,</a:t>
            </a: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25 % pour les industries. </a:t>
            </a:r>
            <a:endParaRPr lang="fr-FR"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Selon ces statistiques, l’agriculture est donc au cœur de la problématique de l’eau potable. </a:t>
            </a:r>
            <a:endParaRPr lang="fr-FR"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8322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68</a:t>
            </a:fld>
            <a:endParaRPr lang="fr-FR"/>
          </a:p>
        </p:txBody>
      </p:sp>
      <p:pic>
        <p:nvPicPr>
          <p:cNvPr id="6" name="Image 5" descr="Schéma expliquant les conséquences de l’augmentation de la population sur la consommation d’eau. "/>
          <p:cNvPicPr/>
          <p:nvPr/>
        </p:nvPicPr>
        <p:blipFill>
          <a:blip r:embed="rId2">
            <a:extLst>
              <a:ext uri="{28A0092B-C50C-407E-A947-70E740481C1C}">
                <a14:useLocalDpi xmlns:a14="http://schemas.microsoft.com/office/drawing/2010/main" val="0"/>
              </a:ext>
            </a:extLst>
          </a:blip>
          <a:srcRect/>
          <a:stretch>
            <a:fillRect/>
          </a:stretch>
        </p:blipFill>
        <p:spPr bwMode="auto">
          <a:xfrm>
            <a:off x="1160678" y="369347"/>
            <a:ext cx="7191470" cy="3284514"/>
          </a:xfrm>
          <a:prstGeom prst="rect">
            <a:avLst/>
          </a:prstGeom>
          <a:noFill/>
          <a:ln>
            <a:noFill/>
          </a:ln>
        </p:spPr>
      </p:pic>
      <p:sp>
        <p:nvSpPr>
          <p:cNvPr id="7" name="Rectangle 6"/>
          <p:cNvSpPr/>
          <p:nvPr/>
        </p:nvSpPr>
        <p:spPr>
          <a:xfrm>
            <a:off x="405353" y="4147567"/>
            <a:ext cx="9217453" cy="1064009"/>
          </a:xfrm>
          <a:prstGeom prst="rect">
            <a:avLst/>
          </a:prstGeom>
        </p:spPr>
        <p:txBody>
          <a:bodyPr wrap="square">
            <a:spAutoFit/>
          </a:bodyPr>
          <a:lstStyle/>
          <a:p>
            <a:pPr algn="just">
              <a:lnSpc>
                <a:spcPct val="107000"/>
              </a:lnSpc>
              <a:spcAft>
                <a:spcPts val="800"/>
              </a:spcAft>
            </a:pPr>
            <a:r>
              <a:rPr lang="fr-FR" sz="2000" dirty="0">
                <a:latin typeface="Times New Roman" panose="02020603050405020304" pitchFamily="18" charset="0"/>
                <a:ea typeface="Times New Roman" panose="02020603050405020304" pitchFamily="18" charset="0"/>
                <a:cs typeface="Times New Roman" panose="02020603050405020304" pitchFamily="18" charset="0"/>
              </a:rPr>
              <a:t>Une augmentation de la population engendre une augmentation de la demande en nourriture, donc une augmentation des pratiques agricoles pour produire cette nourriture, ce qui entraine finalement une augmentation de l’utilisation de l’eau.</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3593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69</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54" y="66002"/>
            <a:ext cx="8727247" cy="6340485"/>
          </a:xfrm>
          <a:prstGeom prst="rect">
            <a:avLst/>
          </a:prstGeom>
        </p:spPr>
      </p:pic>
    </p:spTree>
    <p:extLst>
      <p:ext uri="{BB962C8B-B14F-4D97-AF65-F5344CB8AC3E}">
        <p14:creationId xmlns:p14="http://schemas.microsoft.com/office/powerpoint/2010/main" val="228489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508661" y="6492875"/>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7</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449074" y="0"/>
            <a:ext cx="7191520" cy="461665"/>
          </a:xfrm>
          <a:prstGeom prst="rect">
            <a:avLst/>
          </a:prstGeom>
        </p:spPr>
        <p:txBody>
          <a:bodyPr wrap="none">
            <a:spAutoFit/>
          </a:bodyPr>
          <a:lstStyle/>
          <a:p>
            <a:pPr algn="just"/>
            <a:r>
              <a:rPr lang="fr-FR" sz="2400" b="1" dirty="0" smtClean="0">
                <a:latin typeface="Times New Roman" panose="02020603050405020304" pitchFamily="18" charset="0"/>
                <a:cs typeface="Times New Roman" panose="02020603050405020304" pitchFamily="18" charset="0"/>
              </a:rPr>
              <a:t>A. Première </a:t>
            </a:r>
            <a:r>
              <a:rPr lang="fr-FR" sz="2400" b="1" dirty="0">
                <a:latin typeface="Times New Roman" panose="02020603050405020304" pitchFamily="18" charset="0"/>
                <a:cs typeface="Times New Roman" panose="02020603050405020304" pitchFamily="18" charset="0"/>
              </a:rPr>
              <a:t>partie :  généralités sur l’environnement </a:t>
            </a:r>
          </a:p>
        </p:txBody>
      </p:sp>
      <p:sp>
        <p:nvSpPr>
          <p:cNvPr id="5" name="Rectangle 4"/>
          <p:cNvSpPr/>
          <p:nvPr/>
        </p:nvSpPr>
        <p:spPr>
          <a:xfrm>
            <a:off x="449074" y="572181"/>
            <a:ext cx="3828933" cy="507831"/>
          </a:xfrm>
          <a:prstGeom prst="rect">
            <a:avLst/>
          </a:prstGeom>
        </p:spPr>
        <p:txBody>
          <a:bodyPr wrap="square">
            <a:spAutoFit/>
          </a:bodyPr>
          <a:lstStyle/>
          <a:p>
            <a:pPr algn="just">
              <a:lnSpc>
                <a:spcPct val="150000"/>
              </a:lnSpc>
              <a:spcAft>
                <a:spcPts val="800"/>
              </a:spcAft>
            </a:pPr>
            <a:r>
              <a:rPr lang="fr-FR" b="1" dirty="0" smtClean="0">
                <a:latin typeface="Times New Roman" panose="02020603050405020304" pitchFamily="18" charset="0"/>
                <a:ea typeface="Calibri" panose="020F0502020204030204" pitchFamily="34" charset="0"/>
                <a:cs typeface="Times New Roman" panose="02020603050405020304" pitchFamily="18" charset="0"/>
              </a:rPr>
              <a:t>1. Définition </a:t>
            </a:r>
            <a:r>
              <a:rPr lang="fr-FR" b="1" dirty="0">
                <a:latin typeface="Times New Roman" panose="02020603050405020304" pitchFamily="18" charset="0"/>
                <a:ea typeface="Calibri" panose="020F0502020204030204" pitchFamily="34" charset="0"/>
                <a:cs typeface="Times New Roman" panose="02020603050405020304" pitchFamily="18" charset="0"/>
              </a:rPr>
              <a:t>de l’Environnement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49074" y="1111043"/>
            <a:ext cx="9392510" cy="2964914"/>
          </a:xfrm>
          <a:prstGeom prst="rect">
            <a:avLst/>
          </a:prstGeom>
        </p:spPr>
        <p:txBody>
          <a:bodyPr wrap="square">
            <a:spAutoFit/>
          </a:bodyPr>
          <a:lstStyle/>
          <a:p>
            <a:pPr algn="just">
              <a:lnSpc>
                <a:spcPct val="150000"/>
              </a:lnSpc>
              <a:spcAft>
                <a:spcPts val="800"/>
              </a:spcAft>
            </a:pPr>
            <a:r>
              <a:rPr lang="fr-FR" sz="2000" dirty="0">
                <a:latin typeface="Times New Roman" panose="02020603050405020304" pitchFamily="18" charset="0"/>
                <a:ea typeface="Calibri" panose="020F0502020204030204" pitchFamily="34" charset="0"/>
                <a:cs typeface="Times New Roman" panose="02020603050405020304" pitchFamily="18" charset="0"/>
              </a:rPr>
              <a:t>Le mot environnement est polysémique, il n'est pas toujours, ni partout, perçu de la même façon. Il n’existe pas encore de définition univoque et universelle de l’environnement. S’il est mal aisé de définir l'environnement c’est pour trois raisons : </a:t>
            </a:r>
            <a:endParaRPr lang="fr-FR"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fr-FR" sz="2000" b="1" dirty="0">
                <a:latin typeface="Times New Roman" panose="02020603050405020304" pitchFamily="18" charset="0"/>
                <a:ea typeface="Calibri" panose="020F0502020204030204" pitchFamily="34" charset="0"/>
                <a:cs typeface="Times New Roman" panose="02020603050405020304" pitchFamily="18" charset="0"/>
              </a:rPr>
              <a:t>premièrement</a:t>
            </a:r>
            <a:r>
              <a:rPr lang="fr-FR" sz="2000" dirty="0">
                <a:latin typeface="Times New Roman" panose="02020603050405020304" pitchFamily="18" charset="0"/>
                <a:ea typeface="Calibri" panose="020F0502020204030204" pitchFamily="34" charset="0"/>
                <a:cs typeface="Times New Roman" panose="02020603050405020304" pitchFamily="18" charset="0"/>
              </a:rPr>
              <a:t> parce que ce mot recouvre de manière cumulative des problématiques variées ; </a:t>
            </a:r>
            <a:r>
              <a:rPr lang="fr-FR" sz="2000" b="1" dirty="0">
                <a:latin typeface="Times New Roman" panose="02020603050405020304" pitchFamily="18" charset="0"/>
                <a:ea typeface="Calibri" panose="020F0502020204030204" pitchFamily="34" charset="0"/>
                <a:cs typeface="Times New Roman" panose="02020603050405020304" pitchFamily="18" charset="0"/>
              </a:rPr>
              <a:t>deuxièmement </a:t>
            </a:r>
            <a:r>
              <a:rPr lang="fr-FR" sz="2000" dirty="0">
                <a:latin typeface="Times New Roman" panose="02020603050405020304" pitchFamily="18" charset="0"/>
                <a:ea typeface="Calibri" panose="020F0502020204030204" pitchFamily="34" charset="0"/>
                <a:cs typeface="Times New Roman" panose="02020603050405020304" pitchFamily="18" charset="0"/>
              </a:rPr>
              <a:t>il fait l'objet d'un mode sémantique qui généralise son usage de manière abusive </a:t>
            </a:r>
            <a:r>
              <a:rPr lang="fr-FR" sz="2000" b="1" dirty="0">
                <a:latin typeface="Times New Roman" panose="02020603050405020304" pitchFamily="18" charset="0"/>
                <a:ea typeface="Calibri" panose="020F0502020204030204" pitchFamily="34" charset="0"/>
                <a:cs typeface="Times New Roman" panose="02020603050405020304" pitchFamily="18" charset="0"/>
              </a:rPr>
              <a:t>troisièmement </a:t>
            </a:r>
            <a:r>
              <a:rPr lang="fr-FR" sz="2000" dirty="0">
                <a:latin typeface="Times New Roman" panose="02020603050405020304" pitchFamily="18" charset="0"/>
                <a:ea typeface="Calibri" panose="020F0502020204030204" pitchFamily="34" charset="0"/>
                <a:cs typeface="Times New Roman" panose="02020603050405020304" pitchFamily="18" charset="0"/>
              </a:rPr>
              <a:t>les scientifiques ne s'accordent pas sur un sens déterminé.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449074" y="4515709"/>
            <a:ext cx="9784253" cy="2345066"/>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Selon LAMAIRE, l'environnement serait l'ensemble, à un moment donné, des agents physiques, chimiques et biologiques et des facteurs sociaux susceptibles d'avoir un effet direct ou indirect immédiat ou à long terme sur les organismes vivants et les activités humaines. Cette définition implique un ensemble de facteurs naturels et sociaux, mais ne mentionne pas sa structure, sa certitude temporelle ou son interaction</a:t>
            </a:r>
            <a:endParaRPr lang="fr-FR" sz="2000" dirty="0"/>
          </a:p>
        </p:txBody>
      </p:sp>
    </p:spTree>
    <p:extLst>
      <p:ext uri="{BB962C8B-B14F-4D97-AF65-F5344CB8AC3E}">
        <p14:creationId xmlns:p14="http://schemas.microsoft.com/office/powerpoint/2010/main" val="29250409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70</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48" y="427430"/>
            <a:ext cx="8180084" cy="5341334"/>
          </a:xfrm>
          <a:prstGeom prst="rect">
            <a:avLst/>
          </a:prstGeom>
        </p:spPr>
      </p:pic>
    </p:spTree>
    <p:extLst>
      <p:ext uri="{BB962C8B-B14F-4D97-AF65-F5344CB8AC3E}">
        <p14:creationId xmlns:p14="http://schemas.microsoft.com/office/powerpoint/2010/main" val="3226227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71</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5" y="602097"/>
            <a:ext cx="10136813" cy="5439265"/>
          </a:xfrm>
          <a:prstGeom prst="rect">
            <a:avLst/>
          </a:prstGeom>
        </p:spPr>
      </p:pic>
    </p:spTree>
    <p:extLst>
      <p:ext uri="{BB962C8B-B14F-4D97-AF65-F5344CB8AC3E}">
        <p14:creationId xmlns:p14="http://schemas.microsoft.com/office/powerpoint/2010/main" val="2504477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72</a:t>
            </a:fld>
            <a:endParaRPr lang="fr-FR"/>
          </a:p>
        </p:txBody>
      </p:sp>
      <p:pic>
        <p:nvPicPr>
          <p:cNvPr id="6" name="Espace réservé du contenu 3" descr="Diapo 2_0.t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882" y="197963"/>
            <a:ext cx="6911708" cy="620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blandine\Desktop\Diapos Aké Assi\Diapo 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553" y="197963"/>
            <a:ext cx="3689557"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blandine\Desktop\DIAPO\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553" y="3463836"/>
            <a:ext cx="3664121" cy="294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032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blandine\Desktop\Diapos Aké Assi\Diapo 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824" y="461913"/>
            <a:ext cx="7117237" cy="533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3932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74</a:t>
            </a:fld>
            <a:endParaRPr lang="fr-FR"/>
          </a:p>
        </p:txBody>
      </p:sp>
      <p:pic>
        <p:nvPicPr>
          <p:cNvPr id="6" name="Picture 10" descr="marahoue_100206 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301" y="365125"/>
            <a:ext cx="8055149" cy="60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233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75</a:t>
            </a:fld>
            <a:endParaRPr lang="fr-FR"/>
          </a:p>
        </p:txBody>
      </p:sp>
      <p:pic>
        <p:nvPicPr>
          <p:cNvPr id="6" name="Picture 4" descr="P11002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158" y="539561"/>
            <a:ext cx="3727943" cy="586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P110028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3101" y="483027"/>
            <a:ext cx="4072379" cy="592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26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76</a:t>
            </a:fld>
            <a:endParaRPr lang="fr-FR"/>
          </a:p>
        </p:txBody>
      </p:sp>
      <p:pic>
        <p:nvPicPr>
          <p:cNvPr id="6" name="Image 5" descr="C:\Users\ACER\Desktop\Capture d’écran 2021-12-14 200415.png"/>
          <p:cNvPicPr/>
          <p:nvPr/>
        </p:nvPicPr>
        <p:blipFill>
          <a:blip r:embed="rId2">
            <a:extLst>
              <a:ext uri="{28A0092B-C50C-407E-A947-70E740481C1C}">
                <a14:useLocalDpi xmlns:a14="http://schemas.microsoft.com/office/drawing/2010/main" val="0"/>
              </a:ext>
            </a:extLst>
          </a:blip>
          <a:srcRect/>
          <a:stretch>
            <a:fillRect/>
          </a:stretch>
        </p:blipFill>
        <p:spPr bwMode="auto">
          <a:xfrm>
            <a:off x="320511" y="282804"/>
            <a:ext cx="9068586" cy="6447934"/>
          </a:xfrm>
          <a:prstGeom prst="rect">
            <a:avLst/>
          </a:prstGeom>
          <a:noFill/>
          <a:ln>
            <a:noFill/>
          </a:ln>
        </p:spPr>
      </p:pic>
    </p:spTree>
    <p:extLst>
      <p:ext uri="{BB962C8B-B14F-4D97-AF65-F5344CB8AC3E}">
        <p14:creationId xmlns:p14="http://schemas.microsoft.com/office/powerpoint/2010/main" val="2814977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77</a:t>
            </a:fld>
            <a:endParaRPr lang="fr-FR"/>
          </a:p>
        </p:txBody>
      </p:sp>
      <p:sp>
        <p:nvSpPr>
          <p:cNvPr id="6" name="Rectangle 5"/>
          <p:cNvSpPr/>
          <p:nvPr/>
        </p:nvSpPr>
        <p:spPr>
          <a:xfrm>
            <a:off x="537328" y="377073"/>
            <a:ext cx="8993171" cy="5324535"/>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La gestion durable des forêts signifie la gestion et l’utilisation des forêts et des terrains boisés d’une manière et à une intensité telles qu’elles maintiennent leur diversité biologique, leur productivité, leur capacité de régénération, leur vitalité et leur capacité à satisfaire, actuellement et pour le futur, les fonctions écologiques, économiques et sociales pertinentes aux niveaux local, national et mondial, et qu’elles ne causent pas de préjudices à d’autres écosystèmes.</a:t>
            </a:r>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Les forêts jouent un rôle essentiel dans la régulation atmosphérique, climatique et dans notre écosystème. Elles hébergent une importante diversité biologique. Aujourd’hui ce monde est menacé par le fonctionnement socio-économique mondial et le réchauffement terrestre en cours. </a:t>
            </a:r>
            <a:endParaRPr lang="fr-FR" sz="2000" dirty="0" smtClean="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Les forêts fournissent de nombreuses ressources matérielles, énergétiques, alimentaires et médicinales et pourvoient directement le tiers de l’humanité en biens locaux indispensables. Elles contribuent à la formation des sols, à leur protection et leur stabilisation contre l’érosion, ainsi qu’à leur vitalité. Elles participent à l’équilibre sanitaire de notre environnement en contribuant à </a:t>
            </a:r>
            <a:r>
              <a:rPr lang="fr-FR" sz="2000" dirty="0">
                <a:latin typeface="Times New Roman" panose="02020603050405020304" pitchFamily="18" charset="0"/>
                <a:cs typeface="Times New Roman" panose="02020603050405020304" pitchFamily="18" charset="0"/>
              </a:rPr>
              <a:t>l’épuration de l’eau, au stockage du carbone, à la production d’oxygène, à la captation d’azote dans l’air, etc.</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710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78</a:t>
            </a:fld>
            <a:endParaRPr lang="fr-FR"/>
          </a:p>
        </p:txBody>
      </p:sp>
      <p:sp>
        <p:nvSpPr>
          <p:cNvPr id="6" name="Rectangle 5"/>
          <p:cNvSpPr/>
          <p:nvPr/>
        </p:nvSpPr>
        <p:spPr>
          <a:xfrm>
            <a:off x="772998" y="358219"/>
            <a:ext cx="8653806" cy="594008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La forêt recouvre un tiers des terres émergées du globe terrestre. Elle se compose principalement de forêts tropicales (44%), de forêts boréales (29%), de forêts tempérées (13%) et subtropicales (9%). Dix pays concentrent les deux tiers de la couverture forestière mondiale : Russie, Brésil, États-Unis, Canada, Chine, Australie, Congo, Soudan, Indonésie, Inde. Les forêts vierges ou « forêts primaires » sont des forêts peu ou pas modifiées par l’homme, les plus riches en biodiversité et parmi les plus menacées par l’activité humaine.</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Des agressions majeures touchent les forêts : les attaques par les insectes ravageurs, la déforestation et les intempéries (sécheresses, vents violents et leurs corollaires). Avec le réchauffement terrestre, les fortes chaleurs et les sécheresses s’intensifient, de sorte que cette situation favorise les méga-feux en Australie, en Sibérie, au Brésil, aux États-Unis, en Alaska, en Indonésie, en Afrique centrale... En Europe, la déforestation a participé au développement et s’est achevée à la fin du XIXème siècle. La France, qui gère durablement ses propres forêts, a une grande part de responsabilité, depuis des décennies, dans la déforestation mondiale du fait de ses importations agricoles. En Inde, Chine, Vietnam, Chili où la déforestation cesse, des reboisements sont en cours mais là aussi les produits forestiers sont désormais importés. Au Brésil et en Indonésie la déforestation se poursuit.</a:t>
            </a:r>
            <a:r>
              <a:rPr lang="fr-FR" dirty="0">
                <a:solidFill>
                  <a:srgbClr val="333333"/>
                </a:solidFill>
                <a:latin typeface="Times New Roman" panose="02020603050405020304" pitchFamily="18" charset="0"/>
                <a:ea typeface="Times New Roman" panose="02020603050405020304" pitchFamily="18" charset="0"/>
              </a:rPr>
              <a:t> </a:t>
            </a:r>
            <a:endParaRPr lang="fr-FR"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10705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79</a:t>
            </a:fld>
            <a:endParaRPr lang="fr-FR"/>
          </a:p>
        </p:txBody>
      </p:sp>
      <p:sp>
        <p:nvSpPr>
          <p:cNvPr id="6" name="Rectangle 5"/>
          <p:cNvSpPr/>
          <p:nvPr/>
        </p:nvSpPr>
        <p:spPr>
          <a:xfrm>
            <a:off x="367646" y="436899"/>
            <a:ext cx="9379669" cy="594008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De nombreux peuples forestiers ont longtemps vécu de la forêt tropicale sans dommage pour les écosystèmes en pratiquant l’agriculture itinérante, la chasse et la cueillette. Les modes de développement actuels sont, eux, dévastateurs avec l’exploitation industrielle forestière, minière ou agricole et la construction d’infrastructures. Des sources indirectes de déforestation sont aussi identifiées, telles les politiques d’aménagement du territoire, la demande mondiale en viande et produits agricoles, les conflits armés, la corruption, les activités illégales, la politique économique mondiale. De nombreuses questions sociales, économiques et politiques se jouent autour des usages et des rapports à la forêt.</a:t>
            </a:r>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La protection, la réparation et la gestion durable des espaces forestiers se jouent elles aussi aux échelles locales comme internationales. Les acteurs et les mesures visant à permettre aux hommes et aux forêts de coexister sont variés : des autochtones organisent une gestion communautaire de leurs ressources, des forestiers dirigent des programmes de reboisement, veillent à la restauration d’écosystèmes, des agriculteurs pratiquent l’</a:t>
            </a:r>
            <a:r>
              <a:rPr lang="fr-FR" sz="2000" dirty="0">
                <a:solidFill>
                  <a:srgbClr val="D94D3C"/>
                </a:solidFill>
                <a:latin typeface="Times New Roman" panose="02020603050405020304" pitchFamily="18" charset="0"/>
                <a:ea typeface="Calibri" panose="020F0502020204030204" pitchFamily="34" charset="0"/>
                <a:cs typeface="Times New Roman" panose="02020603050405020304" pitchFamily="18" charset="0"/>
                <a:hlinkClick r:id="rId2"/>
              </a:rPr>
              <a:t>agroforesterie</a:t>
            </a:r>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des instances politiques et régulatrices locales et internationales légifèrent et favorisent la création d’aires protégées, des systèmes de certification de production ou de paiements pour services environnementaux sont institués mais ces mesures soulèvent des polémiques, des ONG mettent en lumière des faits et les </a:t>
            </a:r>
            <a:r>
              <a:rPr lang="fr-FR" sz="2000" dirty="0">
                <a:latin typeface="Times New Roman" panose="02020603050405020304" pitchFamily="18" charset="0"/>
                <a:cs typeface="Times New Roman" panose="02020603050405020304" pitchFamily="18" charset="0"/>
              </a:rPr>
              <a:t>responsabilités d’acteurs politiques et socio-économiques en matière de déforestation ou de droits sociaux et environnementaux par un travail de diagnostic et de </a:t>
            </a:r>
            <a:r>
              <a:rPr lang="fr-FR" sz="2000" dirty="0">
                <a:latin typeface="Times New Roman" panose="02020603050405020304" pitchFamily="18" charset="0"/>
                <a:cs typeface="Times New Roman" panose="02020603050405020304" pitchFamily="18" charset="0"/>
                <a:hlinkClick r:id="rId3"/>
              </a:rPr>
              <a:t>plaidoyer</a:t>
            </a:r>
            <a:r>
              <a:rPr lang="fr-FR" sz="2000" dirty="0">
                <a:latin typeface="Times New Roman" panose="02020603050405020304" pitchFamily="18" charset="0"/>
                <a:cs typeface="Times New Roman" panose="02020603050405020304" pitchFamily="18" charset="0"/>
              </a:rPr>
              <a:t>. </a:t>
            </a:r>
            <a:endParaRPr lang="fr-FR" dirty="0"/>
          </a:p>
        </p:txBody>
      </p:sp>
    </p:spTree>
    <p:extLst>
      <p:ext uri="{BB962C8B-B14F-4D97-AF65-F5344CB8AC3E}">
        <p14:creationId xmlns:p14="http://schemas.microsoft.com/office/powerpoint/2010/main" val="18159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508661" y="6452214"/>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8</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206735" y="28350"/>
            <a:ext cx="9250532" cy="4247317"/>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Cette définition implique un ensemble de facteurs naturels et sociaux, mais ne mentionne pas sa structure, sa certitude temporelle ou son interaction. D’autre scientifiques l’aperçoivent comme représentant un concept englobant l'ensemble des composantes biophysiques et socioculturelles du milieu, en interaction avec un organisme ou un ensemble d'organismes vivants. Il est également défini comme l'ensemble des éléments (éléments biologiques ou non biologiques) entourant un individu ou une espèce, dont certains répondent directement à leurs besoins. Ou encore, un ensemble de conditions naturelles (physiques, chimiques, biologiques) et culturelles (sociologiques) qui affectent les organismes et les activités humaines.</a:t>
            </a:r>
            <a:endParaRPr lang="fr-FR" sz="2000" dirty="0"/>
          </a:p>
        </p:txBody>
      </p:sp>
      <p:sp>
        <p:nvSpPr>
          <p:cNvPr id="3" name="Rectangle 2"/>
          <p:cNvSpPr/>
          <p:nvPr/>
        </p:nvSpPr>
        <p:spPr>
          <a:xfrm>
            <a:off x="291401" y="4216400"/>
            <a:ext cx="9165866" cy="2862322"/>
          </a:xfrm>
          <a:prstGeom prst="rect">
            <a:avLst/>
          </a:prstGeom>
        </p:spPr>
        <p:txBody>
          <a:bodyPr wrap="square">
            <a:spAutoFit/>
          </a:bodyPr>
          <a:lstStyle/>
          <a:p>
            <a:pPr algn="just">
              <a:lnSpc>
                <a:spcPct val="150000"/>
              </a:lnSpc>
            </a:pPr>
            <a:r>
              <a:rPr lang="fr-FR" sz="2000" dirty="0">
                <a:latin typeface="Times New Roman" panose="02020603050405020304" pitchFamily="18" charset="0"/>
                <a:ea typeface="Calibri" panose="020F0502020204030204" pitchFamily="34" charset="0"/>
              </a:rPr>
              <a:t>Il est </a:t>
            </a:r>
            <a:r>
              <a:rPr lang="fr-FR" sz="2000" dirty="0" smtClean="0">
                <a:latin typeface="Times New Roman" panose="02020603050405020304" pitchFamily="18" charset="0"/>
                <a:ea typeface="Calibri" panose="020F0502020204030204" pitchFamily="34" charset="0"/>
              </a:rPr>
              <a:t>à noter </a:t>
            </a:r>
            <a:r>
              <a:rPr lang="fr-FR" sz="2000" dirty="0">
                <a:latin typeface="Times New Roman" panose="02020603050405020304" pitchFamily="18" charset="0"/>
                <a:ea typeface="Calibri" panose="020F0502020204030204" pitchFamily="34" charset="0"/>
              </a:rPr>
              <a:t>que certain scientifique souligne que le mot environnement est à différencier du mot nature. La nature désigne l'ensemble des éléments naturels, biotiques et abiotiques tel que l'air, l'eau, l'atmosphère, les roches, les végétaux, les animaux considérés seuls, alors que la notion d'environnement s'intéresse à la nature, au regard des activités humaines et l'ensemble des phénomènes et des interactions qui en découlent.</a:t>
            </a:r>
            <a:endParaRPr lang="fr-FR" sz="2000" dirty="0"/>
          </a:p>
        </p:txBody>
      </p:sp>
    </p:spTree>
    <p:extLst>
      <p:ext uri="{BB962C8B-B14F-4D97-AF65-F5344CB8AC3E}">
        <p14:creationId xmlns:p14="http://schemas.microsoft.com/office/powerpoint/2010/main" val="216059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80</a:t>
            </a:fld>
            <a:endParaRPr lang="fr-FR"/>
          </a:p>
        </p:txBody>
      </p:sp>
      <p:sp>
        <p:nvSpPr>
          <p:cNvPr id="6" name="Rectangle 5"/>
          <p:cNvSpPr/>
          <p:nvPr/>
        </p:nvSpPr>
        <p:spPr>
          <a:xfrm>
            <a:off x="169682" y="782501"/>
            <a:ext cx="9389097" cy="1477328"/>
          </a:xfrm>
          <a:prstGeom prst="rect">
            <a:avLst/>
          </a:prstGeom>
        </p:spPr>
        <p:txBody>
          <a:bodyPr wrap="square">
            <a:spAutoFit/>
          </a:bodyPr>
          <a:lstStyle/>
          <a:p>
            <a:pPr algn="just"/>
            <a:r>
              <a:rPr lang="fr-FR" dirty="0">
                <a:latin typeface="Times New Roman" panose="02020603050405020304" pitchFamily="18" charset="0"/>
                <a:cs typeface="Times New Roman" panose="02020603050405020304" pitchFamily="18" charset="0"/>
              </a:rPr>
              <a:t>Elles permettent aux citoyens de faire des choix éclairés, elles favorisent une mobilisation citoyenne et peuvent influer sur des choix politiques. Après une campagne dénonçant le rôle de la France dans la déforestation mondiale, le ministère de la Transition écologique et solidaire produit en 2018 une « Stratégie nationale de lutte contre la déforestation importée 2018-2030 » dans le cadre du Plan Clima</a:t>
            </a:r>
            <a:r>
              <a:rPr lang="fr-FR" dirty="0"/>
              <a:t>t</a:t>
            </a:r>
            <a:endParaRPr lang="fr-FR" dirty="0"/>
          </a:p>
        </p:txBody>
      </p:sp>
    </p:spTree>
    <p:extLst>
      <p:ext uri="{BB962C8B-B14F-4D97-AF65-F5344CB8AC3E}">
        <p14:creationId xmlns:p14="http://schemas.microsoft.com/office/powerpoint/2010/main" val="144577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81</a:t>
            </a:fld>
            <a:endParaRPr lang="fr-FR"/>
          </a:p>
        </p:txBody>
      </p:sp>
      <p:sp>
        <p:nvSpPr>
          <p:cNvPr id="6" name="Rectangle 5"/>
          <p:cNvSpPr/>
          <p:nvPr/>
        </p:nvSpPr>
        <p:spPr>
          <a:xfrm>
            <a:off x="150829" y="454268"/>
            <a:ext cx="9851010" cy="5690789"/>
          </a:xfrm>
          <a:prstGeom prst="rect">
            <a:avLst/>
          </a:prstGeom>
        </p:spPr>
        <p:txBody>
          <a:bodyPr wrap="square">
            <a:spAutoFit/>
          </a:bodyPr>
          <a:lstStyle/>
          <a:p>
            <a:pPr algn="just">
              <a:lnSpc>
                <a:spcPct val="107000"/>
              </a:lnSpc>
              <a:spcAft>
                <a:spcPts val="800"/>
              </a:spcAft>
            </a:pPr>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Humains et forêts ont une communauté de destin. Beaucoup de pays tempérés parmi les plus riches de la planète ont construit leur développement en s’appuyant sur leurs ressources forestières. Ces forêts tempérées ont payé un lourd tribut par l’exploitation du bois et par leur défrichement au bénéfice de l’agriculture. Depuis cent cinquante ans, la déprise agricole et le reboisement ont inversé la tendance, la superficie boisée a doublé, mais cet espace forestier est le produit de l’activité humaine dans sa quasi-totalité. Dans les pays tropicaux, la situation est très différente. Certains d’entre eux comme le Brésil ou le Congo possèdent encore de grands massifs de forêt dense primitive. Mais ces pays ont d’importants besoins en développement soutenus par une croissance démographique généralement élevée. Les espaces forestiers sont des espaces à conquérir à la fois pour y prélever des ressources et pour augmenter les surfaces cultivables, sans compter les coupes de bois au profit des pays industrialisés. Cependant la préservation du patrimoine forestier mondial est d’autant plus cruciale car, si les forêts sont pourvoyeuses de biens locaux, elles fournissent également des services dont l’échelle va du local jusqu’au mondial : protection contre les crues, protection des eaux et des sols ou le stockage du carbone. Au-delà des calculs économiques ou d’une vision utilitariste des ressources naturelles, la forêt est porteuse de valeurs intangibles puissantes qui sont peut-être la véritable motivation pour sa sauvegarde.</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8711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82</a:t>
            </a:fld>
            <a:endParaRPr lang="fr-FR"/>
          </a:p>
        </p:txBody>
      </p:sp>
      <p:pic>
        <p:nvPicPr>
          <p:cNvPr id="6" name="Image 5" descr="C:\Users\ACER\Desktop\Capture d’écran 2021-12-14 202200.png"/>
          <p:cNvPicPr/>
          <p:nvPr/>
        </p:nvPicPr>
        <p:blipFill>
          <a:blip r:embed="rId2">
            <a:extLst>
              <a:ext uri="{28A0092B-C50C-407E-A947-70E740481C1C}">
                <a14:useLocalDpi xmlns:a14="http://schemas.microsoft.com/office/drawing/2010/main" val="0"/>
              </a:ext>
            </a:extLst>
          </a:blip>
          <a:srcRect/>
          <a:stretch>
            <a:fillRect/>
          </a:stretch>
        </p:blipFill>
        <p:spPr bwMode="auto">
          <a:xfrm>
            <a:off x="1649691" y="622169"/>
            <a:ext cx="7288569" cy="4711831"/>
          </a:xfrm>
          <a:prstGeom prst="rect">
            <a:avLst/>
          </a:prstGeom>
          <a:noFill/>
          <a:ln>
            <a:noFill/>
          </a:ln>
        </p:spPr>
      </p:pic>
    </p:spTree>
    <p:extLst>
      <p:ext uri="{BB962C8B-B14F-4D97-AF65-F5344CB8AC3E}">
        <p14:creationId xmlns:p14="http://schemas.microsoft.com/office/powerpoint/2010/main" val="1000763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83</a:t>
            </a:fld>
            <a:endParaRPr lang="fr-FR"/>
          </a:p>
        </p:txBody>
      </p:sp>
      <p:pic>
        <p:nvPicPr>
          <p:cNvPr id="7" name="Image 6" descr="C:\Users\ACER\Desktop\Capture d’écran 2021-12-14 192425.png"/>
          <p:cNvPicPr/>
          <p:nvPr/>
        </p:nvPicPr>
        <p:blipFill>
          <a:blip r:embed="rId2">
            <a:extLst>
              <a:ext uri="{28A0092B-C50C-407E-A947-70E740481C1C}">
                <a14:useLocalDpi xmlns:a14="http://schemas.microsoft.com/office/drawing/2010/main" val="0"/>
              </a:ext>
            </a:extLst>
          </a:blip>
          <a:srcRect/>
          <a:stretch>
            <a:fillRect/>
          </a:stretch>
        </p:blipFill>
        <p:spPr bwMode="auto">
          <a:xfrm>
            <a:off x="1687397" y="1093509"/>
            <a:ext cx="7418895" cy="4487159"/>
          </a:xfrm>
          <a:prstGeom prst="rect">
            <a:avLst/>
          </a:prstGeom>
          <a:noFill/>
          <a:ln>
            <a:noFill/>
          </a:ln>
        </p:spPr>
      </p:pic>
    </p:spTree>
    <p:extLst>
      <p:ext uri="{BB962C8B-B14F-4D97-AF65-F5344CB8AC3E}">
        <p14:creationId xmlns:p14="http://schemas.microsoft.com/office/powerpoint/2010/main" val="1961269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84</a:t>
            </a:fld>
            <a:endParaRPr lang="fr-FR"/>
          </a:p>
        </p:txBody>
      </p:sp>
      <p:sp>
        <p:nvSpPr>
          <p:cNvPr id="6" name="Rectangle 5"/>
          <p:cNvSpPr/>
          <p:nvPr/>
        </p:nvSpPr>
        <p:spPr>
          <a:xfrm>
            <a:off x="245097" y="235671"/>
            <a:ext cx="9181707" cy="3693319"/>
          </a:xfrm>
          <a:prstGeom prst="rect">
            <a:avLst/>
          </a:prstGeom>
        </p:spPr>
        <p:txBody>
          <a:bodyPr wrap="square">
            <a:spAutoFit/>
          </a:bodyPr>
          <a:lstStyle/>
          <a:p>
            <a:pPr algn="just"/>
            <a:r>
              <a:rPr lang="fr-FR" dirty="0">
                <a:solidFill>
                  <a:srgbClr val="333333"/>
                </a:solidFill>
                <a:latin typeface="Times New Roman" panose="02020603050405020304" pitchFamily="18" charset="0"/>
                <a:ea typeface="Times New Roman" panose="02020603050405020304" pitchFamily="18" charset="0"/>
              </a:rPr>
              <a:t>En 2018, pour la première fois dans l’histoire, plus de la moitié de la population mondiale est urbanisée : 4,2 milliards de personnes, soit 55 % de la population mondiale, vivent dans des villes.</a:t>
            </a:r>
            <a:endParaRPr lang="fr-FR" sz="1600" dirty="0">
              <a:latin typeface="Times New Roman" panose="02020603050405020304" pitchFamily="18" charset="0"/>
              <a:ea typeface="Times New Roman" panose="02020603050405020304" pitchFamily="18" charset="0"/>
            </a:endParaRPr>
          </a:p>
          <a:p>
            <a:pPr algn="just"/>
            <a:r>
              <a:rPr lang="fr-FR" dirty="0">
                <a:solidFill>
                  <a:srgbClr val="333333"/>
                </a:solidFill>
                <a:latin typeface="Times New Roman" panose="02020603050405020304" pitchFamily="18" charset="0"/>
                <a:ea typeface="Times New Roman" panose="02020603050405020304" pitchFamily="18" charset="0"/>
              </a:rPr>
              <a:t>D’après l’agence de l’ONU chargée des problématiques liées à l’habitat [</a:t>
            </a:r>
            <a:r>
              <a:rPr lang="fr-FR" u="sng" dirty="0">
                <a:solidFill>
                  <a:srgbClr val="D94D3C"/>
                </a:solidFill>
                <a:latin typeface="Times New Roman" panose="02020603050405020304" pitchFamily="18" charset="0"/>
                <a:ea typeface="Times New Roman" panose="02020603050405020304" pitchFamily="18" charset="0"/>
                <a:hlinkClick r:id="rId2" tooltip="ONU-Habitat, agence des Nations Unies responsable des établissements (...)"/>
              </a:rPr>
              <a:t>1</a:t>
            </a:r>
            <a:r>
              <a:rPr lang="fr-FR" dirty="0">
                <a:solidFill>
                  <a:srgbClr val="333333"/>
                </a:solidFill>
                <a:latin typeface="Times New Roman" panose="02020603050405020304" pitchFamily="18" charset="0"/>
                <a:ea typeface="Times New Roman" panose="02020603050405020304" pitchFamily="18" charset="0"/>
              </a:rPr>
              <a:t>], d’ici à 2030, 6 personnes sur 10 dans le monde résideront dans une zone urbaine et les populations urbaines compteront 1,5 milliard de personnes de plus.</a:t>
            </a:r>
            <a:endParaRPr lang="fr-FR" sz="1600" dirty="0">
              <a:latin typeface="Times New Roman" panose="02020603050405020304" pitchFamily="18" charset="0"/>
              <a:ea typeface="Times New Roman" panose="02020603050405020304" pitchFamily="18" charset="0"/>
            </a:endParaRPr>
          </a:p>
          <a:p>
            <a:pPr algn="just"/>
            <a:r>
              <a:rPr lang="fr-FR" dirty="0">
                <a:solidFill>
                  <a:srgbClr val="333333"/>
                </a:solidFill>
                <a:latin typeface="Times New Roman" panose="02020603050405020304" pitchFamily="18" charset="0"/>
                <a:ea typeface="Times New Roman" panose="02020603050405020304" pitchFamily="18" charset="0"/>
              </a:rPr>
              <a:t>Alors que les pays du Nord sont les plus urbanisés, la croissance urbaine est concentrée dans les pays en développement, principalement en Afrique et en Asie. Elle s’explique par un fort exode rural car vivre en ville est souvent vu comme un gage de modernité, d’opportunité de travail et de vie meilleure.</a:t>
            </a:r>
            <a:endParaRPr lang="fr-FR" sz="1600" dirty="0">
              <a:latin typeface="Times New Roman" panose="02020603050405020304" pitchFamily="18" charset="0"/>
              <a:ea typeface="Times New Roman" panose="02020603050405020304" pitchFamily="18" charset="0"/>
            </a:endParaRPr>
          </a:p>
          <a:p>
            <a:pPr algn="just"/>
            <a:r>
              <a:rPr lang="fr-FR" dirty="0">
                <a:solidFill>
                  <a:srgbClr val="333333"/>
                </a:solidFill>
                <a:latin typeface="Times New Roman" panose="02020603050405020304" pitchFamily="18" charset="0"/>
                <a:ea typeface="Times New Roman" panose="02020603050405020304" pitchFamily="18" charset="0"/>
              </a:rPr>
              <a:t>Mais le chômage, le sous-emploi et le développement de l’économie informelle dans les zones urbaines créent des conditions de vie de plus en plus précaires, notamment pour les jeunes, les femmes, les personnes migrantes ou déplacées et les groupes marginalisés.</a:t>
            </a:r>
            <a:endParaRPr lang="fr-FR"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55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85</a:t>
            </a:fld>
            <a:endParaRPr lang="fr-FR"/>
          </a:p>
        </p:txBody>
      </p:sp>
      <p:sp>
        <p:nvSpPr>
          <p:cNvPr id="6" name="Rectangle 5"/>
          <p:cNvSpPr/>
          <p:nvPr/>
        </p:nvSpPr>
        <p:spPr>
          <a:xfrm>
            <a:off x="254524" y="433634"/>
            <a:ext cx="9191134" cy="4708981"/>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La concentration croissante des richesses dans quelques villes particulièrement attrayantes augmente le coût de la vie, forçant les résidents aux revenus inférieurs à migrer vers des quartiers éloigné [</a:t>
            </a:r>
            <a:r>
              <a:rPr lang="fr-FR" sz="2000" u="sng" dirty="0">
                <a:solidFill>
                  <a:srgbClr val="D94D3C"/>
                </a:solidFill>
                <a:latin typeface="Times New Roman" panose="02020603050405020304" pitchFamily="18" charset="0"/>
                <a:ea typeface="Times New Roman" panose="02020603050405020304" pitchFamily="18" charset="0"/>
                <a:hlinkClick r:id="rId2" tooltip="En 2017, selon l’Observatoire des inégalités,  près d’un milliard de personnes (...)"/>
              </a:rPr>
              <a:t>2</a:t>
            </a:r>
            <a:r>
              <a:rPr lang="fr-FR" sz="2000" dirty="0">
                <a:solidFill>
                  <a:srgbClr val="333333"/>
                </a:solidFill>
                <a:latin typeface="Times New Roman" panose="02020603050405020304" pitchFamily="18" charset="0"/>
                <a:ea typeface="Times New Roman" panose="02020603050405020304" pitchFamily="18" charset="0"/>
              </a:rPr>
              <a:t>] ou à se relocaliser complètement.</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Dans ce contexte d’urbanisation majeure, les villes peinent à fournir les infrastructures, les services et les systèmes de gouvernance nécessaires pour faire face à des défis d’ordre démographique, environnemental, social et politique</a:t>
            </a:r>
            <a:r>
              <a:rPr lang="fr-FR" sz="2000" dirty="0" smtClean="0">
                <a:solidFill>
                  <a:srgbClr val="333333"/>
                </a:solidFill>
                <a:latin typeface="Times New Roman" panose="02020603050405020304" pitchFamily="18" charset="0"/>
                <a:ea typeface="Times New Roman" panose="02020603050405020304" pitchFamily="18" charset="0"/>
              </a:rPr>
              <a:t>.</a:t>
            </a:r>
          </a:p>
          <a:p>
            <a:pPr algn="just"/>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L’étalement des villes dans le monde entier est un vrai problème car il entraîne l’allongement des déplacements au quotidien, la hausse de la pollution atmosphérique, la diminution et le mitage des espaces naturels et agricoles.</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Conscients de la nécessité que chacun· e se mobilise individuellement et collectivement pour contribuer à construire un environnement urbain durable, le mouvement Ville en Transition [</a:t>
            </a:r>
            <a:r>
              <a:rPr lang="fr-FR" sz="2000" u="sng" dirty="0">
                <a:solidFill>
                  <a:srgbClr val="D94D3C"/>
                </a:solidFill>
                <a:latin typeface="Times New Roman" panose="02020603050405020304" pitchFamily="18" charset="0"/>
                <a:ea typeface="Times New Roman" panose="02020603050405020304" pitchFamily="18" charset="0"/>
                <a:hlinkClick r:id="rId3" tooltip="Le mouvement de la Transition en France :"/>
              </a:rPr>
              <a:t>3</a:t>
            </a:r>
            <a:r>
              <a:rPr lang="fr-FR" sz="2000" dirty="0">
                <a:solidFill>
                  <a:srgbClr val="333333"/>
                </a:solidFill>
                <a:latin typeface="Times New Roman" panose="02020603050405020304" pitchFamily="18" charset="0"/>
                <a:ea typeface="Times New Roman" panose="02020603050405020304" pitchFamily="18" charset="0"/>
              </a:rPr>
              <a:t>] rassemble des initiatives locales à la fois radicales et concrètes visant à réduire la consommation en énergie, à favoriser le développement de transports propres, de cultures potagères, le recyclage, etc</a:t>
            </a:r>
            <a:r>
              <a:rPr lang="fr-FR" dirty="0">
                <a:solidFill>
                  <a:srgbClr val="333333"/>
                </a:solidFill>
                <a:latin typeface="Times New Roman" panose="02020603050405020304" pitchFamily="18" charset="0"/>
                <a:ea typeface="Times New Roman" panose="02020603050405020304" pitchFamily="18" charset="0"/>
              </a:rPr>
              <a:t>.</a:t>
            </a:r>
            <a:endParaRPr lang="fr-FR"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294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86</a:t>
            </a:fld>
            <a:endParaRPr lang="fr-FR"/>
          </a:p>
        </p:txBody>
      </p:sp>
      <p:sp>
        <p:nvSpPr>
          <p:cNvPr id="6" name="Rectangle 5"/>
          <p:cNvSpPr/>
          <p:nvPr/>
        </p:nvSpPr>
        <p:spPr>
          <a:xfrm>
            <a:off x="928642" y="267951"/>
            <a:ext cx="4320413" cy="369332"/>
          </a:xfrm>
          <a:prstGeom prst="rect">
            <a:avLst/>
          </a:prstGeom>
        </p:spPr>
        <p:txBody>
          <a:bodyPr wrap="none">
            <a:spAutoFit/>
          </a:bodyPr>
          <a:lstStyle/>
          <a:p>
            <a:pPr algn="just"/>
            <a:r>
              <a:rPr lang="fr-FR" b="1" dirty="0">
                <a:latin typeface="Times New Roman" panose="02020603050405020304" pitchFamily="18" charset="0"/>
                <a:cs typeface="Times New Roman" panose="02020603050405020304" pitchFamily="18" charset="0"/>
              </a:rPr>
              <a:t>B. Conséquences de l’activité de l’homme </a:t>
            </a:r>
            <a:endParaRPr lang="fr-FR" b="1" dirty="0">
              <a:latin typeface="Times New Roman" panose="02020603050405020304" pitchFamily="18" charset="0"/>
              <a:cs typeface="Times New Roman" panose="02020603050405020304" pitchFamily="18" charset="0"/>
            </a:endParaRPr>
          </a:p>
        </p:txBody>
      </p:sp>
      <p:pic>
        <p:nvPicPr>
          <p:cNvPr id="7" name="Image 6" descr="C:\Users\ACER\Desktop\Capture d’écran 2021-12-14 201126.png"/>
          <p:cNvPicPr/>
          <p:nvPr/>
        </p:nvPicPr>
        <p:blipFill>
          <a:blip r:embed="rId2">
            <a:extLst>
              <a:ext uri="{28A0092B-C50C-407E-A947-70E740481C1C}">
                <a14:useLocalDpi xmlns:a14="http://schemas.microsoft.com/office/drawing/2010/main" val="0"/>
              </a:ext>
            </a:extLst>
          </a:blip>
          <a:srcRect/>
          <a:stretch>
            <a:fillRect/>
          </a:stretch>
        </p:blipFill>
        <p:spPr bwMode="auto">
          <a:xfrm>
            <a:off x="928642" y="1074656"/>
            <a:ext cx="7662021" cy="4966706"/>
          </a:xfrm>
          <a:prstGeom prst="rect">
            <a:avLst/>
          </a:prstGeom>
          <a:noFill/>
          <a:ln>
            <a:noFill/>
          </a:ln>
        </p:spPr>
      </p:pic>
    </p:spTree>
    <p:extLst>
      <p:ext uri="{BB962C8B-B14F-4D97-AF65-F5344CB8AC3E}">
        <p14:creationId xmlns:p14="http://schemas.microsoft.com/office/powerpoint/2010/main" val="1420726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87</a:t>
            </a:fld>
            <a:endParaRPr lang="fr-FR"/>
          </a:p>
        </p:txBody>
      </p:sp>
      <p:sp>
        <p:nvSpPr>
          <p:cNvPr id="2" name="Rectangle 1"/>
          <p:cNvSpPr/>
          <p:nvPr/>
        </p:nvSpPr>
        <p:spPr>
          <a:xfrm>
            <a:off x="84841" y="282804"/>
            <a:ext cx="9530499" cy="5475365"/>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Le climat de la terre a toujours changé au cours des millénaires mais un phénomène nouveau menace la planète et modifie le climat : la terre se réchauffe, la température mondiale a augmenté de 0,8 °C en moyenne depuis 1870 et les dernières décennies ont été les plus chaudes jamais enregistrées. Les effets de ce réchauffement ont des conséquences irréversibles et dramatiques pour la vie sur notre planète.</a:t>
            </a:r>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Le constat des scientifiques est sans équivoque : le réchauffement climatique a pour cause essentielle les activités humaines. Ce constat appelle des réponses politiques au niveau local et international. Ce n’est en effet que par la mise en place effective d’un droit international que nous serons en mesure d’apporter une réponse collective efficace à la hauteur du défi qui dépasse de loin les intérêts particuliers des États-nations.</a:t>
            </a:r>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Une étape majeure de la prise de conscience de la nécessité de renforcer l’action internationale pour lutter contre ce dérèglement climatique est l’adoption, au Sommet de la Terre, à Rio de Janeiro, en 1992, d’une convention [</a:t>
            </a:r>
            <a:r>
              <a:rPr lang="fr-FR" sz="2000" u="sng" dirty="0">
                <a:solidFill>
                  <a:srgbClr val="D94D3C"/>
                </a:solidFill>
                <a:latin typeface="Times New Roman" panose="02020603050405020304" pitchFamily="18" charset="0"/>
                <a:ea typeface="Calibri" panose="020F0502020204030204" pitchFamily="34" charset="0"/>
                <a:cs typeface="Times New Roman" panose="02020603050405020304" pitchFamily="18" charset="0"/>
                <a:hlinkClick r:id="rId2" tooltip="La Convention cadre des Nations unies sur le changement climatique (dite (...)"/>
              </a:rPr>
              <a:t>1</a:t>
            </a:r>
            <a:r>
              <a:rPr lang="fr-FR" sz="20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par laquelle </a:t>
            </a:r>
            <a:r>
              <a:rPr lang="fr-FR" sz="2000" dirty="0">
                <a:latin typeface="Times New Roman" panose="02020603050405020304" pitchFamily="18" charset="0"/>
                <a:cs typeface="Times New Roman" panose="02020603050405020304" pitchFamily="18" charset="0"/>
              </a:rPr>
              <a:t>les signataires reconnaissent la responsabilité historique des pays industrialisés dans ce phénomène et le droit des pays les plus pauvres, ayant peu émis de gaz à </a:t>
            </a:r>
            <a:r>
              <a:rPr lang="fr-FR" sz="2000" u="sng" dirty="0">
                <a:latin typeface="Times New Roman" panose="02020603050405020304" pitchFamily="18" charset="0"/>
                <a:cs typeface="Times New Roman" panose="02020603050405020304" pitchFamily="18" charset="0"/>
                <a:hlinkClick r:id="rId3"/>
              </a:rPr>
              <a:t>effet de serre</a:t>
            </a:r>
            <a:r>
              <a:rPr lang="fr-FR" sz="2000" dirty="0">
                <a:latin typeface="Times New Roman" panose="02020603050405020304" pitchFamily="18" charset="0"/>
                <a:cs typeface="Times New Roman" panose="02020603050405020304" pitchFamily="18" charset="0"/>
              </a:rPr>
              <a:t> (GES), à se développer. Elle exige des pays industrialisés qu’ils élaborent des politiques de réduction drastique de leurs émissions et appelle les pays du Sud à limiter leurs rejets de GES.</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21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88</a:t>
            </a:fld>
            <a:endParaRPr lang="fr-FR"/>
          </a:p>
        </p:txBody>
      </p:sp>
      <p:sp>
        <p:nvSpPr>
          <p:cNvPr id="6" name="Rectangle 5"/>
          <p:cNvSpPr/>
          <p:nvPr/>
        </p:nvSpPr>
        <p:spPr>
          <a:xfrm>
            <a:off x="395927" y="480768"/>
            <a:ext cx="9200560" cy="409342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Depuis 1995, la communauté internationale se réunit chaque année afin de débattre et prendre des décisions en matière de politique mondiale de lutte contre les dérèglements climatiques. Ce long processus de négociations et prises de décisions au plan mondial est marqué par le Protocole de Kyoto, en 1997, qui engage les pays industrialisés à réduire leurs émissions de GES de 5 %.</a:t>
            </a:r>
            <a:br>
              <a:rPr lang="fr-FR" sz="2000" dirty="0">
                <a:solidFill>
                  <a:srgbClr val="333333"/>
                </a:solidFill>
                <a:latin typeface="Times New Roman" panose="02020603050405020304" pitchFamily="18" charset="0"/>
                <a:ea typeface="Times New Roman" panose="02020603050405020304" pitchFamily="18" charset="0"/>
              </a:rPr>
            </a:br>
            <a:r>
              <a:rPr lang="fr-FR" sz="2000" dirty="0">
                <a:solidFill>
                  <a:srgbClr val="333333"/>
                </a:solidFill>
                <a:latin typeface="Times New Roman" panose="02020603050405020304" pitchFamily="18" charset="0"/>
                <a:ea typeface="Times New Roman" panose="02020603050405020304" pitchFamily="18" charset="0"/>
              </a:rPr>
              <a:t>La COP21 [</a:t>
            </a:r>
            <a:r>
              <a:rPr lang="fr-FR" sz="2000" u="sng" dirty="0">
                <a:solidFill>
                  <a:srgbClr val="D94D3C"/>
                </a:solidFill>
                <a:latin typeface="Times New Roman" panose="02020603050405020304" pitchFamily="18" charset="0"/>
                <a:ea typeface="Times New Roman" panose="02020603050405020304" pitchFamily="18" charset="0"/>
                <a:hlinkClick r:id="rId2" tooltip="La COP21 est la 21e Conférence des parties (COP) à la Convention cadre des (...)"/>
              </a:rPr>
              <a:t>2</a:t>
            </a:r>
            <a:r>
              <a:rPr lang="fr-FR" sz="2000" dirty="0">
                <a:solidFill>
                  <a:srgbClr val="333333"/>
                </a:solidFill>
                <a:latin typeface="Times New Roman" panose="02020603050405020304" pitchFamily="18" charset="0"/>
                <a:ea typeface="Times New Roman" panose="02020603050405020304" pitchFamily="18" charset="0"/>
              </a:rPr>
              <a:t>], à Paris, le 12 décembre 2015, réunit les délégations officielles des États et, pour la première fois, des organisations représentant la </a:t>
            </a:r>
            <a:r>
              <a:rPr lang="fr-FR" sz="2000" u="sng" dirty="0">
                <a:solidFill>
                  <a:srgbClr val="D94D3C"/>
                </a:solidFill>
                <a:latin typeface="Times New Roman" panose="02020603050405020304" pitchFamily="18" charset="0"/>
                <a:ea typeface="Times New Roman" panose="02020603050405020304" pitchFamily="18" charset="0"/>
                <a:hlinkClick r:id="rId3"/>
              </a:rPr>
              <a:t>société civile</a:t>
            </a:r>
            <a:r>
              <a:rPr lang="fr-FR" sz="2000" dirty="0">
                <a:solidFill>
                  <a:srgbClr val="333333"/>
                </a:solidFill>
                <a:latin typeface="Times New Roman" panose="02020603050405020304" pitchFamily="18" charset="0"/>
                <a:ea typeface="Times New Roman" panose="02020603050405020304" pitchFamily="18" charset="0"/>
              </a:rPr>
              <a:t> [</a:t>
            </a:r>
            <a:r>
              <a:rPr lang="fr-FR" sz="2000" u="sng" dirty="0">
                <a:solidFill>
                  <a:srgbClr val="D94D3C"/>
                </a:solidFill>
                <a:latin typeface="Times New Roman" panose="02020603050405020304" pitchFamily="18" charset="0"/>
                <a:ea typeface="Times New Roman" panose="02020603050405020304" pitchFamily="18" charset="0"/>
                <a:hlinkClick r:id="rId4" tooltip="Associations, syndicats, collectifs ou plateformes associatifs..."/>
              </a:rPr>
              <a:t>3</a:t>
            </a:r>
            <a:r>
              <a:rPr lang="fr-FR" sz="2000" dirty="0">
                <a:solidFill>
                  <a:srgbClr val="333333"/>
                </a:solidFill>
                <a:latin typeface="Times New Roman" panose="02020603050405020304" pitchFamily="18" charset="0"/>
                <a:ea typeface="Times New Roman" panose="02020603050405020304" pitchFamily="18" charset="0"/>
              </a:rPr>
              <a:t>]. Elle se conclut sur un accord universel qui prévoit de limiter l’augmentation de la température à 2 °C, voire d’aller vers l’objectif de 1,5 °C et sur un agenda de solutions regroupant les initiatives d’acteurs et d’actrices non gouvernementaux.</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Mais on est encore loin d’un accord mondialement adopté [</a:t>
            </a:r>
            <a:r>
              <a:rPr lang="fr-FR" sz="2000" u="sng" dirty="0">
                <a:solidFill>
                  <a:srgbClr val="D94D3C"/>
                </a:solidFill>
                <a:latin typeface="Times New Roman" panose="02020603050405020304" pitchFamily="18" charset="0"/>
                <a:ea typeface="Times New Roman" panose="02020603050405020304" pitchFamily="18" charset="0"/>
                <a:hlinkClick r:id="rId5" tooltip="En novembre 2017, le Président Donald Trump déclare la sortie des États-Unis (...)"/>
              </a:rPr>
              <a:t>4</a:t>
            </a:r>
            <a:r>
              <a:rPr lang="fr-FR" sz="2000" dirty="0">
                <a:solidFill>
                  <a:srgbClr val="333333"/>
                </a:solidFill>
                <a:latin typeface="Times New Roman" panose="02020603050405020304" pitchFamily="18" charset="0"/>
                <a:ea typeface="Times New Roman" panose="02020603050405020304" pitchFamily="18" charset="0"/>
              </a:rPr>
              <a:t>] et efficace : en effet, lors de ces conférences, les pays fixent librement leurs objectifs de réduction des émissions de gaz à effet de serre et ceux-ci ne sont pas juridiquement contraignants.</a:t>
            </a:r>
            <a:endParaRPr lang="fr-FR"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5664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89</a:t>
            </a:fld>
            <a:endParaRPr lang="fr-FR"/>
          </a:p>
        </p:txBody>
      </p:sp>
      <p:sp>
        <p:nvSpPr>
          <p:cNvPr id="6" name="Rectangle 5"/>
          <p:cNvSpPr/>
          <p:nvPr/>
        </p:nvSpPr>
        <p:spPr>
          <a:xfrm>
            <a:off x="141403" y="320511"/>
            <a:ext cx="9653046" cy="3170099"/>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Partout dans le monde, la crise climatique a des conséquences sur les populations les plus vulnérables. Elle renforce les inégalités et menace de remettre en cause les progrès des 50 dernières années en matière de réduction de la pauvreté. Elle nous oblige à nous interroger sur nos comportements. Nombreuses sont les initiatives à l’échelle des collectivités territoriales, des associations citoyennes, pour mettre en place de nouveaux modes de production, de consommation, de transport et de façons de vivre afin de limiter concrètement les dépenses énergétiques. Face aux enjeux, ces initiatives peuvent paraître dérisoires. Elles sont pourtant essentielles dans la mesure où elles imprègnent notre quotidien et nos consciences tout en participant à une transition à plus large échelle car cette crise climatique est l’élément majeur d’une crise beaucoup plus générale, une crise de civilisation.</a:t>
            </a:r>
            <a:endParaRPr lang="fr-FR" sz="2000" dirty="0">
              <a:effectLst/>
              <a:latin typeface="Times New Roman" panose="02020603050405020304" pitchFamily="18" charset="0"/>
              <a:ea typeface="Times New Roman" panose="02020603050405020304" pitchFamily="18" charset="0"/>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70" y="3556261"/>
            <a:ext cx="1959645" cy="3266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2"/>
          <p:cNvSpPr txBox="1">
            <a:spLocks noChangeArrowheads="1"/>
          </p:cNvSpPr>
          <p:nvPr/>
        </p:nvSpPr>
        <p:spPr bwMode="auto">
          <a:xfrm>
            <a:off x="4967926" y="4227675"/>
            <a:ext cx="3980614"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87000"/>
              </a:lnSpc>
              <a:spcAft>
                <a:spcPts val="1425"/>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1pPr>
            <a:lvl2pPr marL="862013" indent="-285750">
              <a:lnSpc>
                <a:spcPct val="87000"/>
              </a:lnSpc>
              <a:spcAft>
                <a:spcPts val="1138"/>
              </a:spcAft>
              <a:buClr>
                <a:srgbClr val="000000"/>
              </a:buClr>
              <a:buSzPct val="75000"/>
              <a:buFont typeface="Symbol" panose="05050102010706020507" pitchFamily="18"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2pPr>
            <a:lvl3pPr marL="1293813">
              <a:lnSpc>
                <a:spcPct val="87000"/>
              </a:lnSpc>
              <a:spcAft>
                <a:spcPts val="850"/>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3pPr>
            <a:lvl4pPr marL="1725613">
              <a:lnSpc>
                <a:spcPct val="87000"/>
              </a:lnSpc>
              <a:spcAft>
                <a:spcPts val="575"/>
              </a:spcAft>
              <a:buClr>
                <a:srgbClr val="000000"/>
              </a:buClr>
              <a:buSzPct val="75000"/>
              <a:buFont typeface="Symbol" panose="05050102010706020507" pitchFamily="18"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4pPr>
            <a:lvl5pPr marL="2157413">
              <a:lnSpc>
                <a:spcPct val="87000"/>
              </a:lnSpc>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5pPr>
            <a:lvl6pPr marL="26146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6pPr>
            <a:lvl7pPr marL="30718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7pPr>
            <a:lvl8pPr marL="35290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8pPr>
            <a:lvl9pPr marL="39862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eaLnBrk="1">
              <a:lnSpc>
                <a:spcPct val="117000"/>
              </a:lnSpc>
              <a:spcBef>
                <a:spcPts val="888"/>
              </a:spcBef>
              <a:spcAft>
                <a:spcPts val="888"/>
              </a:spcAft>
              <a:buFont typeface="Wingdings" panose="05000000000000000000" pitchFamily="2" charset="2"/>
              <a:buNone/>
            </a:pPr>
            <a:r>
              <a:rPr lang="fr-FR" altLang="fr-FR" sz="2000" dirty="0">
                <a:latin typeface="Comic Sans MS" panose="030F0702030302020204" pitchFamily="66" charset="0"/>
              </a:rPr>
              <a:t>Réchauffement climatique (modification des aires de répartition des espèces, des virus, etc.).</a:t>
            </a:r>
          </a:p>
        </p:txBody>
      </p:sp>
    </p:spTree>
    <p:extLst>
      <p:ext uri="{BB962C8B-B14F-4D97-AF65-F5344CB8AC3E}">
        <p14:creationId xmlns:p14="http://schemas.microsoft.com/office/powerpoint/2010/main" val="2291154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508661" y="6492875"/>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9</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66977" y="170337"/>
            <a:ext cx="9120146" cy="2169825"/>
          </a:xfrm>
          <a:prstGeom prst="rect">
            <a:avLst/>
          </a:prstGeom>
        </p:spPr>
        <p:txBody>
          <a:bodyPr wrap="square">
            <a:spAutoFit/>
          </a:bodyPr>
          <a:lstStyle/>
          <a:p>
            <a:pPr algn="just">
              <a:lnSpc>
                <a:spcPct val="150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La notion d'environnement englobe aujourd'hui l'étude des milieux naturels, l'action néfaste de l'homme sur l'environnement et les actions engagées pour les réduire. Sans vouloir envisager ici la manière dont un ensemble de connaissances se spécifie et s'organise en une discipline autonome, il est clair qu'on peut affirmer que l'environnement n'est pas une discipline scientifique, mais un domaine d'investigation, un objet d'étude, un champ de recherche.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942006" y="2419711"/>
            <a:ext cx="4630755" cy="507831"/>
          </a:xfrm>
          <a:prstGeom prst="rect">
            <a:avLst/>
          </a:prstGeom>
        </p:spPr>
        <p:txBody>
          <a:bodyPr wrap="none">
            <a:spAutoFit/>
          </a:bodyPr>
          <a:lstStyle/>
          <a:p>
            <a:pPr algn="just">
              <a:lnSpc>
                <a:spcPct val="150000"/>
              </a:lnSpc>
              <a:spcAft>
                <a:spcPts val="800"/>
              </a:spcAft>
            </a:pPr>
            <a:r>
              <a:rPr lang="fr-FR" b="1" dirty="0">
                <a:latin typeface="Times New Roman" panose="02020603050405020304" pitchFamily="18" charset="0"/>
                <a:ea typeface="Calibri" panose="020F0502020204030204" pitchFamily="34" charset="0"/>
                <a:cs typeface="Times New Roman" panose="02020603050405020304" pitchFamily="18" charset="0"/>
              </a:rPr>
              <a:t>2. L’approche historique de l’environnement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302150" y="3076555"/>
            <a:ext cx="9056535" cy="3000821"/>
          </a:xfrm>
          <a:prstGeom prst="rect">
            <a:avLst/>
          </a:prstGeom>
        </p:spPr>
        <p:txBody>
          <a:bodyPr wrap="square">
            <a:spAutoFit/>
          </a:bodyPr>
          <a:lstStyle/>
          <a:p>
            <a:pPr algn="just">
              <a:lnSpc>
                <a:spcPct val="150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L’étude rétrospective de  de l'environnement à différentes époques et ses interactions avec les activités humaines nous montre que : Avant le 19e siècle, la prise de conscience de l'existence d'un environnement s'est développée par vagues et de différentes manières selon les époques, les régions et la culture humaine. Le respect de l'environnement se fonde d'abord sur des croyances religieuses, plutôt que sur une réelle volonté de protéger l'environnement naturel. Durant le 19e siècle, surtout en Occident, le courant du romantisme a mis en évidence la beauté des paysages sauvages, en les opposant </a:t>
            </a:r>
            <a:r>
              <a:rPr lang="fr-FR" dirty="0" smtClean="0">
                <a:latin typeface="Times New Roman" panose="02020603050405020304" pitchFamily="18" charset="0"/>
                <a:ea typeface="Calibri" panose="020F0502020204030204" pitchFamily="34" charset="0"/>
                <a:cs typeface="Times New Roman" panose="02020603050405020304" pitchFamily="18" charset="0"/>
              </a:rPr>
              <a:t>aux </a:t>
            </a:r>
            <a:r>
              <a:rPr lang="fr-FR" dirty="0">
                <a:latin typeface="Times New Roman" panose="02020603050405020304" pitchFamily="18" charset="0"/>
                <a:ea typeface="Calibri" panose="020F0502020204030204" pitchFamily="34" charset="0"/>
                <a:cs typeface="Times New Roman" panose="02020603050405020304" pitchFamily="18" charset="0"/>
              </a:rPr>
              <a:t>souffrances du monde du travail et de l’industrie.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60876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90</a:t>
            </a:fld>
            <a:endParaRPr lang="fr-FR"/>
          </a:p>
        </p:txBody>
      </p:sp>
      <p:sp>
        <p:nvSpPr>
          <p:cNvPr id="6" name="Rectangle 5"/>
          <p:cNvSpPr/>
          <p:nvPr/>
        </p:nvSpPr>
        <p:spPr>
          <a:xfrm>
            <a:off x="92036" y="241377"/>
            <a:ext cx="10623884" cy="2169825"/>
          </a:xfrm>
          <a:prstGeom prst="rect">
            <a:avLst/>
          </a:prstGeom>
        </p:spPr>
        <p:txBody>
          <a:bodyPr wrap="square">
            <a:spAutoFit/>
          </a:bodyPr>
          <a:lstStyle/>
          <a:p>
            <a:pPr>
              <a:lnSpc>
                <a:spcPct val="150000"/>
              </a:lnSpc>
            </a:pPr>
            <a:r>
              <a:rPr lang="fr-FR" altLang="fr-FR" b="1" dirty="0" smtClean="0">
                <a:solidFill>
                  <a:schemeClr val="accent2">
                    <a:lumMod val="75000"/>
                  </a:schemeClr>
                </a:solidFill>
                <a:latin typeface="Times New Roman" panose="02020603050405020304" pitchFamily="18" charset="0"/>
                <a:cs typeface="Times New Roman" panose="02020603050405020304" pitchFamily="18" charset="0"/>
              </a:rPr>
              <a:t>4.1. Qu'est ce qui menace la Biodiversité ?</a:t>
            </a:r>
            <a:r>
              <a:rPr lang="fr-FR" altLang="fr-FR" dirty="0" smtClean="0">
                <a:solidFill>
                  <a:srgbClr val="008000"/>
                </a:solidFill>
                <a:latin typeface="Times New Roman" panose="02020603050405020304" pitchFamily="18" charset="0"/>
                <a:cs typeface="Times New Roman" panose="02020603050405020304" pitchFamily="18" charset="0"/>
              </a:rPr>
              <a:t/>
            </a:r>
            <a:br>
              <a:rPr lang="fr-FR" altLang="fr-FR" dirty="0" smtClean="0">
                <a:solidFill>
                  <a:srgbClr val="008000"/>
                </a:solidFill>
                <a:latin typeface="Times New Roman" panose="02020603050405020304" pitchFamily="18" charset="0"/>
                <a:cs typeface="Times New Roman" panose="02020603050405020304" pitchFamily="18" charset="0"/>
              </a:rPr>
            </a:br>
            <a:r>
              <a:rPr lang="fr-FR" altLang="fr-FR" dirty="0" smtClean="0">
                <a:latin typeface="Times New Roman" panose="02020603050405020304" pitchFamily="18" charset="0"/>
                <a:cs typeface="Times New Roman" panose="02020603050405020304" pitchFamily="18" charset="0"/>
              </a:rPr>
              <a:t>Les espèces comme les individus naissent se développent et s'éteignent. Aujourd'hui le rythme d'extinction c'est accéléré de 1000 à 10000 fois ce qui entraîne la diminution du vivant. Depuis toujours l'homme modifie l'environnement pour lui en le considérant comme une ressource inépuisable. La nature évolue a un rythme beaucoup trop lent pour s'adapter aux transformations faites par l'homme.</a:t>
            </a:r>
          </a:p>
        </p:txBody>
      </p:sp>
      <p:sp>
        <p:nvSpPr>
          <p:cNvPr id="7" name="Rectangle 6"/>
          <p:cNvSpPr/>
          <p:nvPr/>
        </p:nvSpPr>
        <p:spPr>
          <a:xfrm>
            <a:off x="92036" y="2534393"/>
            <a:ext cx="3038011" cy="458074"/>
          </a:xfrm>
          <a:prstGeom prst="rect">
            <a:avLst/>
          </a:prstGeom>
        </p:spPr>
        <p:txBody>
          <a:bodyPr wrap="none">
            <a:spAutoFit/>
          </a:bodyPr>
          <a:lstStyle/>
          <a:p>
            <a:pPr>
              <a:lnSpc>
                <a:spcPct val="150000"/>
              </a:lnSpc>
            </a:pPr>
            <a:r>
              <a:rPr lang="fr-FR" b="1" dirty="0" smtClean="0">
                <a:solidFill>
                  <a:schemeClr val="accent2">
                    <a:lumMod val="75000"/>
                  </a:schemeClr>
                </a:solidFill>
                <a:latin typeface="Times New Roman" panose="02020603050405020304" pitchFamily="18" charset="0"/>
                <a:cs typeface="Times New Roman" panose="02020603050405020304" pitchFamily="18" charset="0"/>
              </a:rPr>
              <a:t>4.2. Qu’est ce qui la menace?</a:t>
            </a:r>
            <a:endParaRPr lang="fr-FR"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34" y="3745401"/>
            <a:ext cx="2809875" cy="25130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p:cNvSpPr/>
          <p:nvPr/>
        </p:nvSpPr>
        <p:spPr>
          <a:xfrm>
            <a:off x="3360821" y="4677412"/>
            <a:ext cx="5001126" cy="740459"/>
          </a:xfrm>
          <a:prstGeom prst="rect">
            <a:avLst/>
          </a:prstGeom>
        </p:spPr>
        <p:txBody>
          <a:bodyPr wrap="square">
            <a:spAutoFit/>
          </a:bodyPr>
          <a:lstStyle/>
          <a:p>
            <a:pPr>
              <a:lnSpc>
                <a:spcPct val="117000"/>
              </a:lnSpc>
              <a:spcBef>
                <a:spcPts val="888"/>
              </a:spcBef>
              <a:spcAft>
                <a:spcPts val="888"/>
              </a:spcAft>
            </a:pPr>
            <a:r>
              <a:rPr lang="fr-FR" altLang="fr-FR" dirty="0" smtClean="0">
                <a:latin typeface="Comic Sans MS" panose="030F0702030302020204" pitchFamily="66" charset="0"/>
              </a:rPr>
              <a:t>Destruction des habitats et modification des milieux.</a:t>
            </a:r>
            <a:endParaRPr lang="fr-FR" altLang="fr-FR" dirty="0">
              <a:latin typeface="Comic Sans MS" panose="030F0702030302020204" pitchFamily="66" charset="0"/>
            </a:endParaRPr>
          </a:p>
        </p:txBody>
      </p:sp>
    </p:spTree>
    <p:extLst>
      <p:ext uri="{BB962C8B-B14F-4D97-AF65-F5344CB8AC3E}">
        <p14:creationId xmlns:p14="http://schemas.microsoft.com/office/powerpoint/2010/main" val="12170618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91</a:t>
            </a:fld>
            <a:endParaRPr lang="fr-F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58" y="98592"/>
            <a:ext cx="3505200" cy="21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18" y="2818778"/>
            <a:ext cx="4670900" cy="25668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7"/>
          <p:cNvSpPr/>
          <p:nvPr/>
        </p:nvSpPr>
        <p:spPr>
          <a:xfrm>
            <a:off x="3818021" y="98592"/>
            <a:ext cx="5229726" cy="1388585"/>
          </a:xfrm>
          <a:prstGeom prst="rect">
            <a:avLst/>
          </a:prstGeom>
        </p:spPr>
        <p:txBody>
          <a:bodyPr wrap="square">
            <a:spAutoFit/>
          </a:bodyPr>
          <a:lstStyle/>
          <a:p>
            <a:pPr>
              <a:lnSpc>
                <a:spcPct val="117000"/>
              </a:lnSpc>
              <a:spcBef>
                <a:spcPts val="888"/>
              </a:spcBef>
              <a:spcAft>
                <a:spcPts val="888"/>
              </a:spcAft>
            </a:pPr>
            <a:r>
              <a:rPr lang="en-GB" altLang="fr-FR" dirty="0" err="1" smtClean="0">
                <a:latin typeface="Comic Sans MS" panose="030F0702030302020204" pitchFamily="66" charset="0"/>
              </a:rPr>
              <a:t>Prélèvement</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excessif</a:t>
            </a:r>
            <a:r>
              <a:rPr lang="en-GB" altLang="fr-FR" dirty="0" smtClean="0">
                <a:latin typeface="Comic Sans MS" panose="030F0702030302020204" pitchFamily="66" charset="0"/>
              </a:rPr>
              <a:t> et </a:t>
            </a:r>
            <a:r>
              <a:rPr lang="en-GB" altLang="fr-FR" dirty="0" err="1" smtClean="0">
                <a:latin typeface="Comic Sans MS" panose="030F0702030302020204" pitchFamily="66" charset="0"/>
              </a:rPr>
              <a:t>surexploitation</a:t>
            </a:r>
            <a:r>
              <a:rPr lang="en-GB" altLang="fr-FR" dirty="0" smtClean="0">
                <a:latin typeface="Comic Sans MS" panose="030F0702030302020204" pitchFamily="66" charset="0"/>
              </a:rPr>
              <a:t> des </a:t>
            </a:r>
            <a:r>
              <a:rPr lang="en-GB" altLang="fr-FR" dirty="0" err="1" smtClean="0">
                <a:latin typeface="Comic Sans MS" panose="030F0702030302020204" pitchFamily="66" charset="0"/>
              </a:rPr>
              <a:t>ressources</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trafic</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d'animaux</a:t>
            </a:r>
            <a:r>
              <a:rPr lang="en-GB" altLang="fr-FR" dirty="0" smtClean="0">
                <a:latin typeface="Comic Sans MS" panose="030F0702030302020204" pitchFamily="66" charset="0"/>
              </a:rPr>
              <a:t> et de </a:t>
            </a:r>
            <a:r>
              <a:rPr lang="en-GB" altLang="fr-FR" dirty="0" err="1" smtClean="0">
                <a:latin typeface="Comic Sans MS" panose="030F0702030302020204" pitchFamily="66" charset="0"/>
              </a:rPr>
              <a:t>plantes</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menacés</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poissons</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surexploités</a:t>
            </a:r>
            <a:r>
              <a:rPr lang="en-GB" altLang="fr-FR" dirty="0" smtClean="0">
                <a:latin typeface="Comic Sans MS" panose="030F0702030302020204" pitchFamily="66" charset="0"/>
              </a:rPr>
              <a:t> par </a:t>
            </a:r>
            <a:r>
              <a:rPr lang="en-GB" altLang="fr-FR" dirty="0" err="1" smtClean="0">
                <a:latin typeface="Comic Sans MS" panose="030F0702030302020204" pitchFamily="66" charset="0"/>
              </a:rPr>
              <a:t>une</a:t>
            </a:r>
            <a:r>
              <a:rPr lang="en-GB" altLang="fr-FR" dirty="0" smtClean="0">
                <a:latin typeface="Comic Sans MS" panose="030F0702030302020204" pitchFamily="66" charset="0"/>
              </a:rPr>
              <a:t> </a:t>
            </a:r>
            <a:r>
              <a:rPr lang="en-GB" altLang="fr-FR" dirty="0" err="1" smtClean="0">
                <a:latin typeface="Comic Sans MS" panose="030F0702030302020204" pitchFamily="66" charset="0"/>
              </a:rPr>
              <a:t>pêche</a:t>
            </a:r>
            <a:r>
              <a:rPr lang="en-GB" altLang="fr-FR" dirty="0" smtClean="0">
                <a:latin typeface="Comic Sans MS" panose="030F0702030302020204" pitchFamily="66" charset="0"/>
              </a:rPr>
              <a:t> non </a:t>
            </a:r>
            <a:r>
              <a:rPr lang="en-GB" altLang="fr-FR" dirty="0" err="1" smtClean="0">
                <a:latin typeface="Comic Sans MS" panose="030F0702030302020204" pitchFamily="66" charset="0"/>
              </a:rPr>
              <a:t>sélective</a:t>
            </a:r>
            <a:r>
              <a:rPr lang="en-GB" altLang="fr-FR" dirty="0" smtClean="0">
                <a:latin typeface="Comic Sans MS" panose="030F0702030302020204" pitchFamily="66" charset="0"/>
              </a:rPr>
              <a:t>, etc.).</a:t>
            </a:r>
            <a:endParaRPr lang="en-GB" altLang="fr-FR" dirty="0">
              <a:latin typeface="Comic Sans MS" panose="030F0702030302020204" pitchFamily="66" charset="0"/>
            </a:endParaRPr>
          </a:p>
        </p:txBody>
      </p:sp>
      <p:sp>
        <p:nvSpPr>
          <p:cNvPr id="9" name="Rectangle 8"/>
          <p:cNvSpPr/>
          <p:nvPr/>
        </p:nvSpPr>
        <p:spPr>
          <a:xfrm>
            <a:off x="5143697" y="3245894"/>
            <a:ext cx="4144682" cy="1712648"/>
          </a:xfrm>
          <a:prstGeom prst="rect">
            <a:avLst/>
          </a:prstGeom>
        </p:spPr>
        <p:txBody>
          <a:bodyPr wrap="square">
            <a:spAutoFit/>
          </a:bodyPr>
          <a:lstStyle/>
          <a:p>
            <a:pPr>
              <a:lnSpc>
                <a:spcPct val="117000"/>
              </a:lnSpc>
              <a:spcBef>
                <a:spcPts val="888"/>
              </a:spcBef>
              <a:spcAft>
                <a:spcPts val="888"/>
              </a:spcAft>
            </a:pPr>
            <a:r>
              <a:rPr lang="fr-FR" altLang="fr-FR" dirty="0" smtClean="0">
                <a:latin typeface="Comic Sans MS" panose="030F0702030302020204" pitchFamily="66" charset="0"/>
              </a:rPr>
              <a:t>Introduction d'espèces exotiques (tortue de Floride, jacinthe d'eau, grenouille taureau, ragondin, etc.) qui se développent aux dépens des espèces locales.</a:t>
            </a:r>
            <a:endParaRPr lang="fr-FR" altLang="fr-FR" dirty="0">
              <a:latin typeface="Comic Sans MS" panose="030F0702030302020204" pitchFamily="66" charset="0"/>
            </a:endParaRPr>
          </a:p>
        </p:txBody>
      </p:sp>
    </p:spTree>
    <p:extLst>
      <p:ext uri="{BB962C8B-B14F-4D97-AF65-F5344CB8AC3E}">
        <p14:creationId xmlns:p14="http://schemas.microsoft.com/office/powerpoint/2010/main" val="4163542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mtClean="0"/>
              <a:t>Cours Magistral de Biodiversité du Monde Tropical</a:t>
            </a:r>
            <a:endParaRPr lang="fr-FR"/>
          </a:p>
        </p:txBody>
      </p:sp>
      <p:sp>
        <p:nvSpPr>
          <p:cNvPr id="5" name="Espace réservé du numéro de diapositive 4"/>
          <p:cNvSpPr>
            <a:spLocks noGrp="1"/>
          </p:cNvSpPr>
          <p:nvPr>
            <p:ph type="sldNum" sz="quarter" idx="12"/>
          </p:nvPr>
        </p:nvSpPr>
        <p:spPr/>
        <p:txBody>
          <a:bodyPr/>
          <a:lstStyle/>
          <a:p>
            <a:fld id="{4A625651-D877-4BA4-98DF-688159B60474}" type="slidenum">
              <a:rPr lang="fr-FR" smtClean="0"/>
              <a:t>92</a:t>
            </a:fld>
            <a:endParaRPr lang="fr-FR"/>
          </a:p>
        </p:txBody>
      </p:sp>
      <p:pic>
        <p:nvPicPr>
          <p:cNvPr id="6" name="Image 5" descr="C:\Users\ACER\Desktop\Capture d’écran 2021-12-14 201728.png"/>
          <p:cNvPicPr/>
          <p:nvPr/>
        </p:nvPicPr>
        <p:blipFill>
          <a:blip r:embed="rId2">
            <a:extLst>
              <a:ext uri="{28A0092B-C50C-407E-A947-70E740481C1C}">
                <a14:useLocalDpi xmlns:a14="http://schemas.microsoft.com/office/drawing/2010/main" val="0"/>
              </a:ext>
            </a:extLst>
          </a:blip>
          <a:srcRect/>
          <a:stretch>
            <a:fillRect/>
          </a:stretch>
        </p:blipFill>
        <p:spPr bwMode="auto">
          <a:xfrm>
            <a:off x="3268980" y="1402080"/>
            <a:ext cx="5654040" cy="4053840"/>
          </a:xfrm>
          <a:prstGeom prst="rect">
            <a:avLst/>
          </a:prstGeom>
          <a:noFill/>
          <a:ln>
            <a:noFill/>
          </a:ln>
        </p:spPr>
      </p:pic>
    </p:spTree>
    <p:extLst>
      <p:ext uri="{BB962C8B-B14F-4D97-AF65-F5344CB8AC3E}">
        <p14:creationId xmlns:p14="http://schemas.microsoft.com/office/powerpoint/2010/main" val="3390417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93</a:t>
            </a:fld>
            <a:endParaRPr lang="fr-FR"/>
          </a:p>
        </p:txBody>
      </p:sp>
      <p:sp>
        <p:nvSpPr>
          <p:cNvPr id="6" name="Rectangle 5"/>
          <p:cNvSpPr/>
          <p:nvPr/>
        </p:nvSpPr>
        <p:spPr>
          <a:xfrm>
            <a:off x="386499" y="499622"/>
            <a:ext cx="9275975" cy="3785652"/>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La planète traverse aujourd’hui la sixième grande crise d’extinction des espèces depuis le début de la vie sur terre, il y a 3,8 milliards d’années. En effet, tout au long de la préhistoire et de l’histoire, ont eu lieu des disparitions d’espèces animales et végétales. Le problème auquel l’humanité doit faire face actuellement, c’est l’accélération de ce phénomène.</a:t>
            </a:r>
            <a:endParaRPr lang="fr-FR" sz="2000" dirty="0">
              <a:latin typeface="Times New Roman" panose="02020603050405020304" pitchFamily="18" charset="0"/>
              <a:ea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rPr>
              <a:t/>
            </a:r>
            <a:br>
              <a:rPr lang="fr-FR" sz="2000" dirty="0">
                <a:solidFill>
                  <a:srgbClr val="333333"/>
                </a:solidFill>
                <a:latin typeface="Times New Roman" panose="02020603050405020304" pitchFamily="18" charset="0"/>
                <a:ea typeface="Times New Roman" panose="02020603050405020304" pitchFamily="18" charset="0"/>
              </a:rPr>
            </a:br>
            <a:r>
              <a:rPr lang="fr-FR" sz="2000" dirty="0">
                <a:solidFill>
                  <a:srgbClr val="333333"/>
                </a:solidFill>
                <a:latin typeface="Times New Roman" panose="02020603050405020304" pitchFamily="18" charset="0"/>
                <a:ea typeface="Times New Roman" panose="02020603050405020304" pitchFamily="18" charset="0"/>
              </a:rPr>
              <a:t>Les modifications rapides de l’environnement, la dégradation des sols, le réchauffement climatique, la chasse ou la cueillette non contrôlées, la destruction de l’habitat de certaines espèces et la sélection commerciale en agriculture provoquent la disparition de nombreuses espèces et une baisse inquiétante de la biodiversité. S’y ajoute la </a:t>
            </a:r>
            <a:r>
              <a:rPr lang="fr-FR" sz="2000" dirty="0" err="1">
                <a:solidFill>
                  <a:srgbClr val="D94D3C"/>
                </a:solidFill>
                <a:latin typeface="Times New Roman" panose="02020603050405020304" pitchFamily="18" charset="0"/>
                <a:ea typeface="Times New Roman" panose="02020603050405020304" pitchFamily="18" charset="0"/>
                <a:hlinkClick r:id="rId2"/>
              </a:rPr>
              <a:t>biopiraterie</a:t>
            </a:r>
            <a:r>
              <a:rPr lang="fr-FR" sz="2000" dirty="0">
                <a:solidFill>
                  <a:srgbClr val="333333"/>
                </a:solidFill>
                <a:latin typeface="Times New Roman" panose="02020603050405020304" pitchFamily="18" charset="0"/>
                <a:ea typeface="Times New Roman" panose="02020603050405020304" pitchFamily="18" charset="0"/>
              </a:rPr>
              <a:t>, qui est un contournement des règles internationales de protection de la biodiversité.</a:t>
            </a:r>
            <a:endParaRPr lang="fr-FR"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5229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94</a:t>
            </a:fld>
            <a:endParaRPr lang="fr-FR"/>
          </a:p>
        </p:txBody>
      </p:sp>
      <p:sp>
        <p:nvSpPr>
          <p:cNvPr id="6" name="Rectangle 5"/>
          <p:cNvSpPr/>
          <p:nvPr/>
        </p:nvSpPr>
        <p:spPr>
          <a:xfrm>
            <a:off x="245097" y="480768"/>
            <a:ext cx="9162853" cy="501675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Bien que la diversité du vivant sur terre soit vertigineuse (plus de 80 % des espèces restent aujourd’hui inconnues), le concept de biodiversité renvoie à la volonté récente d’établir un état des lieux de notre biosphère. En 1982, sous l’égide des Nations unies, une première Charte mondiale de la nature exhorte les pays à préserver leur biodiversité. Dix ans plus tard, la Convention sur la diversité biologique est signée par 168 pays au Sommet de Rio (Conférence des Nations unies sur l’environnement et le développement). L’article 2 de cette convention définit la biodiversité comme la « variabilité des organismes vivants de toute origine, y compris, entre autres, les écosystèmes terrestres, marins et autres écosystèmes aquatiques et les complexes écologiques dont ils font partie ; cela comprend la diversité au sein des espèces et entre les espèces, ainsi que celle des écosystèmes ». Depuis cette date, la conservation de la diversité biologique, son utilisation durable et le partage équitable des avantages découlant de l’utilisation des ressources génétiques  fait l’objet de nombreuses résolutions internationales. En 2020, en raison de la pandémie mondiale de Covid-19, la 15e réunion de la Convention de l’ONU sur la diversité biologique (COP15 en Chine) et le Congrès mondial de la nature (UICN en France) sont repoussés à 2021. </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4978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95</a:t>
            </a:fld>
            <a:endParaRPr lang="fr-FR"/>
          </a:p>
        </p:txBody>
      </p:sp>
      <p:sp>
        <p:nvSpPr>
          <p:cNvPr id="6" name="Rectangle 5"/>
          <p:cNvSpPr/>
          <p:nvPr/>
        </p:nvSpPr>
        <p:spPr>
          <a:xfrm>
            <a:off x="263951" y="88992"/>
            <a:ext cx="9634194" cy="4401205"/>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Notre planète a traversé cinq épisodes critiques en matière d’extinction d’espèces mais les scientifiques estiment qu’au cours des dernières décennies le rythme d’extinction attribué aux activités humaines occasionne une brutale accélération des perturbations des écosystèmes. Dans la dernière édition de la Liste rouge mondiale des espèces menacées, l’Union internationale pour la conservation de la nature estime 31 030 espèces menacées sur les 116 177 espèces étudiées.</a:t>
            </a:r>
            <a:endParaRPr lang="fr-FR"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Depuis la Conférence mondiale de la biodiversité de Nagoya en 2010 (COP10) et le lancement de la Décennie 2010-2020 des Nations unies pour la biodiversité, une partie des efforts internationaux concerne notamment les zones terrestres ou marines qui possèdent une grande richesse de biodiversité particulièrement menacée par l’activité humaine. 36 points chauds (</a:t>
            </a:r>
            <a:r>
              <a:rPr lang="fr-FR" sz="200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hotspots</a:t>
            </a:r>
            <a:r>
              <a:rPr lang="fr-FR"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ont ainsi été recensés (récifs coralliens du Pacifique Sud, bassin méditerranéen, Andes tropicales, forêt atlantique du Brésil…) mais tous ces engagements pris dans le cadre d’un plan global stratégique en faveur de la biodiversité, dits objectifs d’Aichi, restent difficiles à honorer. </a:t>
            </a:r>
            <a:endParaRPr lang="fr-FR"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263951" y="4490197"/>
            <a:ext cx="9803875" cy="2246769"/>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Au-delà de cet inventaire mondial qui a pour but de prioriser les actions et de limiter le taux d’extinction des espèces, les scientifiques s’attachent désormais à intégrer la question de la biodiversité dans les problèmes de société. La pensée écosystémique se développe autour de l’idée que l’être humain est directement ou indirectement dépendant des services écologiques issus de la biodiversité : régénération des sols et pollinisation pour produire des ressources alimentaires, régulation du climat pour protéger les populations des risques naturels mais également des maladies infectieuses</a:t>
            </a:r>
            <a:r>
              <a:rPr lang="fr-FR" dirty="0">
                <a:solidFill>
                  <a:srgbClr val="333333"/>
                </a:solidFill>
                <a:latin typeface="Times New Roman" panose="02020603050405020304" pitchFamily="18" charset="0"/>
                <a:ea typeface="Times New Roman" panose="02020603050405020304" pitchFamily="18" charset="0"/>
              </a:rPr>
              <a:t>. </a:t>
            </a:r>
            <a:endParaRPr lang="fr-FR" dirty="0"/>
          </a:p>
        </p:txBody>
      </p:sp>
    </p:spTree>
    <p:extLst>
      <p:ext uri="{BB962C8B-B14F-4D97-AF65-F5344CB8AC3E}">
        <p14:creationId xmlns:p14="http://schemas.microsoft.com/office/powerpoint/2010/main" val="2672743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4A625651-D877-4BA4-98DF-688159B60474}" type="slidenum">
              <a:rPr lang="fr-FR" smtClean="0"/>
              <a:t>96</a:t>
            </a:fld>
            <a:endParaRPr lang="fr-FR"/>
          </a:p>
        </p:txBody>
      </p:sp>
      <p:sp>
        <p:nvSpPr>
          <p:cNvPr id="6" name="Rectangle 5"/>
          <p:cNvSpPr/>
          <p:nvPr/>
        </p:nvSpPr>
        <p:spPr>
          <a:xfrm>
            <a:off x="348792" y="329751"/>
            <a:ext cx="9285402" cy="5940088"/>
          </a:xfrm>
          <a:prstGeom prst="rect">
            <a:avLst/>
          </a:prstGeom>
        </p:spPr>
        <p:txBody>
          <a:bodyPr wrap="square">
            <a:spAutoFit/>
          </a:bodyPr>
          <a:lstStyle/>
          <a:p>
            <a:pPr algn="just"/>
            <a:r>
              <a:rPr lang="fr-FR" sz="2000" dirty="0">
                <a:solidFill>
                  <a:srgbClr val="333333"/>
                </a:solidFill>
                <a:latin typeface="Times New Roman" panose="02020603050405020304" pitchFamily="18" charset="0"/>
                <a:ea typeface="Times New Roman" panose="02020603050405020304" pitchFamily="18" charset="0"/>
              </a:rPr>
              <a:t>Des instances comme l’Office français de la biodiversité et de nombreuses associations de protection de l’environnement (WWF, Ligue de protection des oiseaux, etc.) tentent d’enrayer le déclin de la biodiversité en développant des programmes régionaux, nationaux ou supranationaux (sites naturels du réseau européen Natura 2000, corridors biologiques de la Trame verte et bleue en France…). Cependant, l’irréversibilité des changements environnementaux n’est plus occultée et la notion d’anthropocène  est désormais utilisée pour évoquer plus largement les conséquences des activités humaines sur la biosphère. Les quatre principaux facteurs d’érosion de la biodiversité sont en effet d’origine humaine : destruction des habitats, surexploitation des ressources, pollution et introduction d’espèces envahissantes. Enfin, dans des parties du monde comme l’Amazonie, particulièrement exposée aux appétits de grandes firmes pharmaceutiques et/ou au pillage des ressources naturelles, le contournement des règles internationales de protection de la biodiversité et des intérêts des peuples autochtones se traduit aussi par des actes de biopiraterie</a:t>
            </a:r>
            <a:r>
              <a:rPr lang="fr-FR" sz="2000" dirty="0" smtClean="0">
                <a:solidFill>
                  <a:srgbClr val="333333"/>
                </a:solidFill>
                <a:latin typeface="Times New Roman" panose="02020603050405020304" pitchFamily="18" charset="0"/>
                <a:ea typeface="Times New Roman" panose="02020603050405020304" pitchFamily="18" charset="0"/>
              </a:rPr>
              <a:t>.</a:t>
            </a:r>
            <a:r>
              <a:rPr lang="fr-FR" sz="2000" dirty="0"/>
              <a:t> </a:t>
            </a:r>
            <a:r>
              <a:rPr lang="fr-FR" sz="2000" dirty="0">
                <a:latin typeface="Times New Roman" panose="02020603050405020304" pitchFamily="18" charset="0"/>
                <a:cs typeface="Times New Roman" panose="02020603050405020304" pitchFamily="18" charset="0"/>
              </a:rPr>
              <a:t>Nos sociétés qui ont cru pouvoir s’affranchir de la nature prennent conscience qu’il est indispensable de coopérer avec le vivant (écologie de la réconciliation / bio-inspiration [</a:t>
            </a:r>
            <a:r>
              <a:rPr lang="fr-FR" sz="2000" u="sng" dirty="0">
                <a:latin typeface="Times New Roman" panose="02020603050405020304" pitchFamily="18" charset="0"/>
                <a:cs typeface="Times New Roman" panose="02020603050405020304" pitchFamily="18" charset="0"/>
                <a:hlinkClick r:id="rId2" tooltip="L’écologie de réconciliation est la branche de l’écologie qui étudie les moyens (...)"/>
              </a:rPr>
              <a:t>6</a:t>
            </a:r>
            <a:r>
              <a:rPr lang="fr-FR" sz="2000" dirty="0">
                <a:latin typeface="Times New Roman" panose="02020603050405020304" pitchFamily="18" charset="0"/>
                <a:cs typeface="Times New Roman" panose="02020603050405020304" pitchFamily="18" charset="0"/>
              </a:rPr>
              <a:t>], etc.), de limiter le prélèvement des ressources naturelles (il faudrait cinq planètes si le monde consommait les ressources selon le modèle nord-américain) et donc de s’inscrire dans des modes de vie plus respectueux de la diversité</a:t>
            </a:r>
            <a:r>
              <a:rPr lang="fr-FR" sz="2000" dirty="0" smtClean="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447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11418084" y="6237464"/>
            <a:ext cx="683339" cy="365125"/>
          </a:xfrm>
        </p:spPr>
        <p:txBody>
          <a:bodyPr/>
          <a:lstStyle/>
          <a:p>
            <a:fld id="{4A625651-D877-4BA4-98DF-688159B60474}" type="slidenum">
              <a:rPr lang="fr-FR" sz="1000" b="1" smtClean="0">
                <a:solidFill>
                  <a:schemeClr val="tx1"/>
                </a:solidFill>
                <a:latin typeface="Times New Roman" panose="02020603050405020304" pitchFamily="18" charset="0"/>
                <a:cs typeface="Times New Roman" panose="02020603050405020304" pitchFamily="18" charset="0"/>
              </a:rPr>
              <a:t>97</a:t>
            </a:fld>
            <a:endParaRPr lang="fr-FR" sz="1000"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125310" y="0"/>
            <a:ext cx="4155946" cy="507831"/>
          </a:xfrm>
          <a:prstGeom prst="rect">
            <a:avLst/>
          </a:prstGeom>
        </p:spPr>
        <p:txBody>
          <a:bodyPr wrap="none">
            <a:spAutoFit/>
          </a:bodyPr>
          <a:lstStyle/>
          <a:p>
            <a:pPr>
              <a:lnSpc>
                <a:spcPct val="150000"/>
              </a:lnSpc>
            </a:pPr>
            <a:r>
              <a:rPr lang="fr-FR" b="1" dirty="0" smtClean="0">
                <a:solidFill>
                  <a:schemeClr val="accent2">
                    <a:lumMod val="75000"/>
                  </a:schemeClr>
                </a:solidFill>
                <a:latin typeface="Times New Roman" panose="02020603050405020304" pitchFamily="18" charset="0"/>
                <a:cs typeface="Times New Roman" panose="02020603050405020304" pitchFamily="18" charset="0"/>
              </a:rPr>
              <a:t>4.3. Comment préserver la Biodiversité?</a:t>
            </a:r>
            <a:endParaRPr lang="fr-FR"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268704" y="603446"/>
            <a:ext cx="10186737" cy="4339650"/>
          </a:xfrm>
          <a:prstGeom prst="rect">
            <a:avLst/>
          </a:prstGeom>
        </p:spPr>
        <p:txBody>
          <a:bodyPr wrap="square">
            <a:spAutoFit/>
          </a:bodyPr>
          <a:lstStyle/>
          <a:p>
            <a:pPr marL="285750" indent="-285750" algn="just">
              <a:lnSpc>
                <a:spcPct val="150000"/>
              </a:lnSpc>
              <a:spcBef>
                <a:spcPts val="888"/>
              </a:spcBef>
              <a:spcAft>
                <a:spcPts val="888"/>
              </a:spcAft>
              <a:buFont typeface="Wingdings" panose="05000000000000000000" pitchFamily="2" charset="2"/>
              <a:buChar char="q"/>
            </a:pPr>
            <a:r>
              <a:rPr lang="fr-CA" altLang="fr-FR" dirty="0" smtClean="0">
                <a:latin typeface="Times New Roman" panose="02020603050405020304" pitchFamily="18" charset="0"/>
                <a:cs typeface="Times New Roman" panose="02020603050405020304" pitchFamily="18" charset="0"/>
              </a:rPr>
              <a:t>Il existe des outils collectifs de protection de la nature, mais ce sont d'abord nos gestes et nos choix quotidiens qui contribuent à la sauvegarde de notre planète. </a:t>
            </a:r>
          </a:p>
          <a:p>
            <a:pPr marL="285750" indent="-285750" algn="just">
              <a:lnSpc>
                <a:spcPct val="150000"/>
              </a:lnSpc>
              <a:spcBef>
                <a:spcPts val="888"/>
              </a:spcBef>
              <a:spcAft>
                <a:spcPts val="888"/>
              </a:spcAft>
              <a:buFont typeface="Wingdings" panose="05000000000000000000" pitchFamily="2" charset="2"/>
              <a:buChar char="q"/>
            </a:pPr>
            <a:r>
              <a:rPr lang="fr-CA" altLang="fr-FR" dirty="0" smtClean="0">
                <a:latin typeface="Times New Roman" panose="02020603050405020304" pitchFamily="18" charset="0"/>
                <a:cs typeface="Times New Roman" panose="02020603050405020304" pitchFamily="18" charset="0"/>
              </a:rPr>
              <a:t>C'est la somme et l'ampleur de ces actions en faveur de la vie qui détermineront notre futur.</a:t>
            </a:r>
            <a:endParaRPr lang="fr-CA" altLang="fr-FR" dirty="0">
              <a:latin typeface="Times New Roman" panose="02020603050405020304" pitchFamily="18" charset="0"/>
              <a:cs typeface="Times New Roman" panose="02020603050405020304" pitchFamily="18" charset="0"/>
            </a:endParaRPr>
          </a:p>
          <a:p>
            <a:pPr marL="1200150" lvl="2" indent="-285750" algn="just">
              <a:lnSpc>
                <a:spcPct val="150000"/>
              </a:lnSpc>
              <a:spcBef>
                <a:spcPts val="888"/>
              </a:spcBef>
              <a:spcAft>
                <a:spcPts val="888"/>
              </a:spcAft>
              <a:buFont typeface="Wingdings" panose="05000000000000000000" pitchFamily="2" charset="2"/>
              <a:buChar char="ü"/>
            </a:pPr>
            <a:r>
              <a:rPr lang="fr-CA" altLang="fr-FR" dirty="0" smtClean="0">
                <a:latin typeface="Times New Roman" panose="02020603050405020304" pitchFamily="18" charset="0"/>
                <a:cs typeface="Times New Roman" panose="02020603050405020304" pitchFamily="18" charset="0"/>
              </a:rPr>
              <a:t>Protéger la biodiversité, ce n'est pas seulement sauver les petites bêtes, c'est sauvegarder les systèmes naturels de la terre qui forment le support de notre vie :</a:t>
            </a:r>
            <a:br>
              <a:rPr lang="fr-CA" altLang="fr-FR" dirty="0" smtClean="0">
                <a:latin typeface="Times New Roman" panose="02020603050405020304" pitchFamily="18" charset="0"/>
                <a:cs typeface="Times New Roman" panose="02020603050405020304" pitchFamily="18" charset="0"/>
              </a:rPr>
            </a:br>
            <a:r>
              <a:rPr lang="fr-CA" altLang="fr-FR" dirty="0" smtClean="0">
                <a:latin typeface="Times New Roman" panose="02020603050405020304" pitchFamily="18" charset="0"/>
                <a:cs typeface="Times New Roman" panose="02020603050405020304" pitchFamily="18" charset="0"/>
              </a:rPr>
              <a:t>c'est purifier l'eau, </a:t>
            </a:r>
          </a:p>
          <a:p>
            <a:pPr marL="1200150" lvl="2" indent="-285750" algn="just">
              <a:lnSpc>
                <a:spcPct val="150000"/>
              </a:lnSpc>
              <a:spcBef>
                <a:spcPts val="888"/>
              </a:spcBef>
              <a:spcAft>
                <a:spcPts val="888"/>
              </a:spcAft>
              <a:buFont typeface="Wingdings" panose="05000000000000000000" pitchFamily="2" charset="2"/>
              <a:buChar char="ü"/>
            </a:pPr>
            <a:r>
              <a:rPr lang="fr-CA" altLang="fr-FR" dirty="0" smtClean="0">
                <a:latin typeface="Times New Roman" panose="02020603050405020304" pitchFamily="18" charset="0"/>
                <a:cs typeface="Times New Roman" panose="02020603050405020304" pitchFamily="18" charset="0"/>
              </a:rPr>
              <a:t>recycler l'oxygène, le carbone et d'autres éléments essentiels, </a:t>
            </a:r>
          </a:p>
          <a:p>
            <a:pPr marL="1200150" lvl="2" indent="-285750" algn="just">
              <a:lnSpc>
                <a:spcPct val="150000"/>
              </a:lnSpc>
              <a:spcBef>
                <a:spcPts val="888"/>
              </a:spcBef>
              <a:spcAft>
                <a:spcPts val="888"/>
              </a:spcAft>
              <a:buFont typeface="Wingdings" panose="05000000000000000000" pitchFamily="2" charset="2"/>
              <a:buChar char="ü"/>
            </a:pPr>
            <a:r>
              <a:rPr lang="fr-CA" altLang="fr-FR" dirty="0" smtClean="0">
                <a:latin typeface="Times New Roman" panose="02020603050405020304" pitchFamily="18" charset="0"/>
                <a:cs typeface="Times New Roman" panose="02020603050405020304" pitchFamily="18" charset="0"/>
              </a:rPr>
              <a:t>maintenir la fertilité des sols, etc.</a:t>
            </a:r>
            <a:endParaRPr lang="fr-CA" alt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327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0608" y="6523038"/>
            <a:ext cx="6297612" cy="365125"/>
          </a:xfrm>
        </p:spPr>
        <p:txBody>
          <a:bodyPr/>
          <a:lstStyle/>
          <a:p>
            <a:r>
              <a:rPr lang="fr-FR" sz="1000" b="1" smtClean="0">
                <a:solidFill>
                  <a:schemeClr val="tx1"/>
                </a:solidFill>
                <a:latin typeface="Times New Roman" panose="02020603050405020304" pitchFamily="18" charset="0"/>
                <a:cs typeface="Times New Roman" panose="02020603050405020304" pitchFamily="18" charset="0"/>
              </a:rPr>
              <a:t>Cours Magistral de Biodiversité du Monde Tropical</a:t>
            </a:r>
            <a:endParaRPr lang="fr-FR" sz="1000" b="1">
              <a:solidFill>
                <a:schemeClr val="tx1"/>
              </a:solidFill>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a:xfrm>
            <a:off x="11508661" y="6492875"/>
            <a:ext cx="683339" cy="365125"/>
          </a:xfrm>
        </p:spPr>
        <p:txBody>
          <a:bodyPr/>
          <a:lstStyle/>
          <a:p>
            <a:fld id="{4A625651-D877-4BA4-98DF-688159B60474}" type="slidenum">
              <a:rPr lang="fr-FR" b="1" smtClean="0">
                <a:solidFill>
                  <a:schemeClr val="tx1"/>
                </a:solidFill>
                <a:latin typeface="Times New Roman" panose="02020603050405020304" pitchFamily="18" charset="0"/>
                <a:cs typeface="Times New Roman" panose="02020603050405020304" pitchFamily="18" charset="0"/>
              </a:rPr>
              <a:t>98</a:t>
            </a:fld>
            <a:endParaRPr lang="fr-FR" b="1" dirty="0">
              <a:solidFill>
                <a:schemeClr val="tx1"/>
              </a:solidFill>
              <a:latin typeface="Times New Roman" panose="02020603050405020304" pitchFamily="18" charset="0"/>
              <a:cs typeface="Times New Roman" panose="02020603050405020304" pitchFamily="18" charset="0"/>
            </a:endParaRPr>
          </a:p>
        </p:txBody>
      </p:sp>
      <p:pic>
        <p:nvPicPr>
          <p:cNvPr id="6" name="Imag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178" y="700715"/>
            <a:ext cx="4622802" cy="4447502"/>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902368" y="5785891"/>
            <a:ext cx="9119186"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87000"/>
              </a:lnSpc>
              <a:spcAft>
                <a:spcPts val="1425"/>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32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1pPr>
            <a:lvl2pPr marL="862013" indent="-285750">
              <a:lnSpc>
                <a:spcPct val="87000"/>
              </a:lnSpc>
              <a:spcAft>
                <a:spcPts val="1138"/>
              </a:spcAft>
              <a:buClr>
                <a:srgbClr val="000000"/>
              </a:buClr>
              <a:buSzPct val="75000"/>
              <a:buFont typeface="Symbol" panose="05050102010706020507" pitchFamily="18"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8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2pPr>
            <a:lvl3pPr marL="1293813">
              <a:lnSpc>
                <a:spcPct val="87000"/>
              </a:lnSpc>
              <a:spcAft>
                <a:spcPts val="850"/>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3pPr>
            <a:lvl4pPr marL="1725613">
              <a:lnSpc>
                <a:spcPct val="87000"/>
              </a:lnSpc>
              <a:spcAft>
                <a:spcPts val="575"/>
              </a:spcAft>
              <a:buClr>
                <a:srgbClr val="000000"/>
              </a:buClr>
              <a:buSzPct val="75000"/>
              <a:buFont typeface="Symbol" panose="05050102010706020507" pitchFamily="18"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4pPr>
            <a:lvl5pPr marL="2157413">
              <a:lnSpc>
                <a:spcPct val="87000"/>
              </a:lnSpc>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5pPr>
            <a:lvl6pPr marL="26146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6pPr>
            <a:lvl7pPr marL="30718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7pPr>
            <a:lvl8pPr marL="35290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8pPr>
            <a:lvl9pPr marL="3986213" indent="-215900" defTabSz="449263" eaLnBrk="0" fontAlgn="base" hangingPunct="0">
              <a:lnSpc>
                <a:spcPct val="87000"/>
              </a:lnSpc>
              <a:spcBef>
                <a:spcPct val="0"/>
              </a:spcBef>
              <a:spcAft>
                <a:spcPts val="288"/>
              </a:spcAft>
              <a:buClr>
                <a:srgbClr val="000000"/>
              </a:buClr>
              <a:buSzPct val="45000"/>
              <a:buFont typeface="Wingdings" panose="05000000000000000000" pitchFamily="2"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0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algn="ctr" eaLnBrk="1">
              <a:lnSpc>
                <a:spcPct val="109000"/>
              </a:lnSpc>
              <a:spcAft>
                <a:spcPct val="0"/>
              </a:spcAft>
              <a:buFont typeface="Wingdings" panose="05000000000000000000" pitchFamily="2" charset="2"/>
              <a:buNone/>
            </a:pPr>
            <a:r>
              <a:rPr lang="en-GB" altLang="fr-FR" b="1" dirty="0">
                <a:solidFill>
                  <a:schemeClr val="accent5"/>
                </a:solidFill>
                <a:latin typeface="Comic Sans MS" panose="030F0702030302020204" pitchFamily="66" charset="0"/>
              </a:rPr>
              <a:t>SANS NATURE PAS DE FUTUR !!!</a:t>
            </a:r>
          </a:p>
        </p:txBody>
      </p:sp>
      <p:sp>
        <p:nvSpPr>
          <p:cNvPr id="8" name="Rectangle 7"/>
          <p:cNvSpPr/>
          <p:nvPr/>
        </p:nvSpPr>
        <p:spPr>
          <a:xfrm>
            <a:off x="248198" y="104092"/>
            <a:ext cx="1566454" cy="369332"/>
          </a:xfrm>
          <a:prstGeom prst="rect">
            <a:avLst/>
          </a:prstGeom>
        </p:spPr>
        <p:txBody>
          <a:bodyPr wrap="none">
            <a:spAutoFit/>
          </a:bodyPr>
          <a:lstStyle/>
          <a:p>
            <a:r>
              <a:rPr lang="fr-FR" b="1" dirty="0" smtClean="0">
                <a:solidFill>
                  <a:schemeClr val="tx1"/>
                </a:solidFill>
              </a:rPr>
              <a:t>CONCLUSION</a:t>
            </a:r>
            <a:endParaRPr lang="fr-FR" b="1" dirty="0">
              <a:solidFill>
                <a:schemeClr val="tx1"/>
              </a:solidFill>
            </a:endParaRPr>
          </a:p>
        </p:txBody>
      </p:sp>
    </p:spTree>
    <p:extLst>
      <p:ext uri="{BB962C8B-B14F-4D97-AF65-F5344CB8AC3E}">
        <p14:creationId xmlns:p14="http://schemas.microsoft.com/office/powerpoint/2010/main" val="18564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1786</TotalTime>
  <Words>5987</Words>
  <Application>Microsoft Office PowerPoint</Application>
  <PresentationFormat>Grand écran</PresentationFormat>
  <Paragraphs>489</Paragraphs>
  <Slides>98</Slides>
  <Notes>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98</vt:i4>
      </vt:variant>
    </vt:vector>
  </HeadingPairs>
  <TitlesOfParts>
    <vt:vector size="111" baseType="lpstr">
      <vt:lpstr>Arial</vt:lpstr>
      <vt:lpstr>Bauhaus 93</vt:lpstr>
      <vt:lpstr>Bookman Old Style</vt:lpstr>
      <vt:lpstr>Calibri</vt:lpstr>
      <vt:lpstr>Comic Sans MS</vt:lpstr>
      <vt:lpstr>Lucida Sans Unicode</vt:lpstr>
      <vt:lpstr>Symbol</vt:lpstr>
      <vt:lpstr>Times New Roman</vt:lpstr>
      <vt:lpstr>Trebuchet MS</vt:lpstr>
      <vt:lpstr>Wingdings</vt:lpstr>
      <vt:lpstr>Wingdings 2</vt:lpstr>
      <vt:lpstr>Wingdings 3</vt:lpstr>
      <vt:lpstr>Facette</vt:lpstr>
      <vt:lpstr>Présentation PowerPoint</vt:lpstr>
      <vt:lpstr>Présentation PowerPoint</vt:lpstr>
      <vt:lpstr>Présentation PowerPoint</vt:lpstr>
      <vt:lpstr>Présentation PowerPoint</vt:lpstr>
      <vt:lpstr>PLAN DU COURS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 DIVERSITE SPECIFIQUE </vt:lpstr>
      <vt:lpstr>2.2 DIVERSITE FAUNIQUE  </vt:lpstr>
      <vt:lpstr>II1. DIVERSITE ECOSYSTEMIQUE </vt:lpstr>
      <vt:lpstr>Présentation PowerPoint</vt:lpstr>
      <vt:lpstr>Présentation PowerPoint</vt:lpstr>
      <vt:lpstr>Présentation PowerPoint</vt:lpstr>
      <vt:lpstr>Présentation PowerPoint</vt:lpstr>
      <vt:lpstr>Importance de la biodiversité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CAUSES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AQUILAS</dc:creator>
  <cp:lastModifiedBy>ACER</cp:lastModifiedBy>
  <cp:revision>121</cp:revision>
  <dcterms:created xsi:type="dcterms:W3CDTF">2021-01-29T08:27:51Z</dcterms:created>
  <dcterms:modified xsi:type="dcterms:W3CDTF">2021-12-14T22:12:45Z</dcterms:modified>
</cp:coreProperties>
</file>